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4"/>
  </p:notesMasterIdLst>
  <p:handoutMasterIdLst>
    <p:handoutMasterId r:id="rId45"/>
  </p:handoutMasterIdLst>
  <p:sldIdLst>
    <p:sldId id="264" r:id="rId5"/>
    <p:sldId id="257" r:id="rId6"/>
    <p:sldId id="311" r:id="rId7"/>
    <p:sldId id="269" r:id="rId8"/>
    <p:sldId id="270" r:id="rId9"/>
    <p:sldId id="271" r:id="rId10"/>
    <p:sldId id="272" r:id="rId11"/>
    <p:sldId id="274" r:id="rId12"/>
    <p:sldId id="300" r:id="rId13"/>
    <p:sldId id="275" r:id="rId14"/>
    <p:sldId id="276" r:id="rId15"/>
    <p:sldId id="277" r:id="rId16"/>
    <p:sldId id="278" r:id="rId17"/>
    <p:sldId id="279" r:id="rId18"/>
    <p:sldId id="313" r:id="rId19"/>
    <p:sldId id="281" r:id="rId20"/>
    <p:sldId id="312" r:id="rId21"/>
    <p:sldId id="301" r:id="rId22"/>
    <p:sldId id="302" r:id="rId23"/>
    <p:sldId id="305" r:id="rId24"/>
    <p:sldId id="303" r:id="rId25"/>
    <p:sldId id="304" r:id="rId26"/>
    <p:sldId id="283" r:id="rId27"/>
    <p:sldId id="284" r:id="rId28"/>
    <p:sldId id="285" r:id="rId29"/>
    <p:sldId id="286" r:id="rId30"/>
    <p:sldId id="288" r:id="rId31"/>
    <p:sldId id="315" r:id="rId32"/>
    <p:sldId id="290" r:id="rId33"/>
    <p:sldId id="306" r:id="rId34"/>
    <p:sldId id="291" r:id="rId35"/>
    <p:sldId id="292" r:id="rId36"/>
    <p:sldId id="293" r:id="rId37"/>
    <p:sldId id="294" r:id="rId38"/>
    <p:sldId id="295" r:id="rId39"/>
    <p:sldId id="296" r:id="rId40"/>
    <p:sldId id="307" r:id="rId41"/>
    <p:sldId id="297" r:id="rId42"/>
    <p:sldId id="308" r:id="rId4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Janneck, Allie K" initials="JAK" lastIdx="4" clrIdx="1">
    <p:extLst>
      <p:ext uri="{19B8F6BF-5375-455C-9EA6-DF929625EA0E}">
        <p15:presenceInfo xmlns:p15="http://schemas.microsoft.com/office/powerpoint/2012/main" userId="S-1-5-21-4027829005-1107895287-290554039-1750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0157" autoAdjust="0"/>
  </p:normalViewPr>
  <p:slideViewPr>
    <p:cSldViewPr snapToGrid="0" snapToObjects="1">
      <p:cViewPr varScale="1">
        <p:scale>
          <a:sx n="102" d="100"/>
          <a:sy n="102" d="100"/>
        </p:scale>
        <p:origin x="120" y="23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11/20/2018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11/20/2018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CAE60C-72A0-D14D-8733-C13212F694AD}" type="slidenum">
              <a:rPr lang="en-US" smtClean="0"/>
              <a:pPr>
                <a:defRPr/>
              </a:pPr>
              <a:t>11</a:t>
            </a:fld>
            <a:endParaRPr lang="en-US"/>
          </a:p>
        </p:txBody>
      </p:sp>
    </p:spTree>
    <p:extLst>
      <p:ext uri="{BB962C8B-B14F-4D97-AF65-F5344CB8AC3E}">
        <p14:creationId xmlns:p14="http://schemas.microsoft.com/office/powerpoint/2010/main" val="4078074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CAE60C-72A0-D14D-8733-C13212F694AD}" type="slidenum">
              <a:rPr lang="en-US" smtClean="0"/>
              <a:pPr>
                <a:defRPr/>
              </a:pPr>
              <a:t>18</a:t>
            </a:fld>
            <a:endParaRPr lang="en-US"/>
          </a:p>
        </p:txBody>
      </p:sp>
    </p:spTree>
    <p:extLst>
      <p:ext uri="{BB962C8B-B14F-4D97-AF65-F5344CB8AC3E}">
        <p14:creationId xmlns:p14="http://schemas.microsoft.com/office/powerpoint/2010/main" val="996204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CAE60C-72A0-D14D-8733-C13212F694AD}" type="slidenum">
              <a:rPr lang="en-US" smtClean="0"/>
              <a:pPr>
                <a:defRPr/>
              </a:pPr>
              <a:t>19</a:t>
            </a:fld>
            <a:endParaRPr lang="en-US"/>
          </a:p>
        </p:txBody>
      </p:sp>
    </p:spTree>
    <p:extLst>
      <p:ext uri="{BB962C8B-B14F-4D97-AF65-F5344CB8AC3E}">
        <p14:creationId xmlns:p14="http://schemas.microsoft.com/office/powerpoint/2010/main" val="630984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CAE60C-72A0-D14D-8733-C13212F694AD}" type="slidenum">
              <a:rPr lang="en-US" smtClean="0"/>
              <a:pPr>
                <a:defRPr/>
              </a:pPr>
              <a:t>20</a:t>
            </a:fld>
            <a:endParaRPr lang="en-US"/>
          </a:p>
        </p:txBody>
      </p:sp>
    </p:spTree>
    <p:extLst>
      <p:ext uri="{BB962C8B-B14F-4D97-AF65-F5344CB8AC3E}">
        <p14:creationId xmlns:p14="http://schemas.microsoft.com/office/powerpoint/2010/main" val="3700896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CAE60C-72A0-D14D-8733-C13212F694AD}" type="slidenum">
              <a:rPr lang="en-US" smtClean="0"/>
              <a:pPr>
                <a:defRPr/>
              </a:pPr>
              <a:t>21</a:t>
            </a:fld>
            <a:endParaRPr lang="en-US"/>
          </a:p>
        </p:txBody>
      </p:sp>
    </p:spTree>
    <p:extLst>
      <p:ext uri="{BB962C8B-B14F-4D97-AF65-F5344CB8AC3E}">
        <p14:creationId xmlns:p14="http://schemas.microsoft.com/office/powerpoint/2010/main" val="2419014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CAE60C-72A0-D14D-8733-C13212F694AD}" type="slidenum">
              <a:rPr lang="en-US" smtClean="0"/>
              <a:pPr>
                <a:defRPr/>
              </a:pPr>
              <a:t>22</a:t>
            </a:fld>
            <a:endParaRPr lang="en-US"/>
          </a:p>
        </p:txBody>
      </p:sp>
    </p:spTree>
    <p:extLst>
      <p:ext uri="{BB962C8B-B14F-4D97-AF65-F5344CB8AC3E}">
        <p14:creationId xmlns:p14="http://schemas.microsoft.com/office/powerpoint/2010/main" val="19501971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dirty="0"/>
              <a:t>Click to edit Master title style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3" y="-7874"/>
            <a:ext cx="12191807" cy="6865874"/>
          </a:xfrm>
          <a:prstGeom prst="rect">
            <a:avLst/>
          </a:prstGeom>
        </p:spPr>
      </p:pic>
      <p:sp>
        <p:nvSpPr>
          <p:cNvPr id="6" name="Text Placeholder 5"/>
          <p:cNvSpPr>
            <a:spLocks noGrp="1"/>
          </p:cNvSpPr>
          <p:nvPr>
            <p:ph type="body" sz="quarter" idx="11" hasCustomPrompt="1"/>
          </p:nvPr>
        </p:nvSpPr>
        <p:spPr>
          <a:xfrm>
            <a:off x="4798581" y="3060212"/>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4798581" y="4296429"/>
            <a:ext cx="6402684" cy="672105"/>
          </a:xfrm>
        </p:spPr>
        <p:txBody>
          <a:bodyPr/>
          <a:lstStyle>
            <a:lvl1pPr algn="l">
              <a:defRPr>
                <a:solidFill>
                  <a:schemeClr val="bg1"/>
                </a:solidFill>
              </a:defRPr>
            </a:lvl1pPr>
          </a:lstStyle>
          <a:p>
            <a:r>
              <a:rPr lang="en-US" dirty="0"/>
              <a:t>Click to edit Master title style</a:t>
            </a:r>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pic>
        <p:nvPicPr>
          <p:cNvPr id="10" name="Picture Placeholder 2" descr="This is the cover image for Marketing 2020.">
            <a:extLst>
              <a:ext uri="{FF2B5EF4-FFF2-40B4-BE49-F238E27FC236}">
                <a16:creationId xmlns:a16="http://schemas.microsoft.com/office/drawing/2014/main" id="{3BAE73A8-04EB-40DF-9ADA-8C8E9307E507}"/>
              </a:ext>
            </a:extLst>
          </p:cNvPr>
          <p:cNvPicPr>
            <a:picLocks noChangeAspect="1"/>
          </p:cNvPicPr>
          <p:nvPr userDrawn="1"/>
        </p:nvPicPr>
        <p:blipFill>
          <a:blip r:embed="rId4"/>
          <a:srcRect l="462" r="462"/>
          <a:stretch>
            <a:fillRect/>
          </a:stretch>
        </p:blipFill>
        <p:spPr bwMode="auto">
          <a:xfrm>
            <a:off x="131975" y="119308"/>
            <a:ext cx="4552518" cy="587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4798581" y="3060212"/>
            <a:ext cx="3297426" cy="618014"/>
          </a:xfrm>
        </p:spPr>
        <p:txBody>
          <a:bodyPr/>
          <a:lstStyle/>
          <a:p>
            <a:r>
              <a:rPr lang="en-US" dirty="0"/>
              <a:t>Chapter 3</a:t>
            </a:r>
          </a:p>
        </p:txBody>
      </p:sp>
      <p:sp>
        <p:nvSpPr>
          <p:cNvPr id="5" name="Title 4"/>
          <p:cNvSpPr>
            <a:spLocks noGrp="1"/>
          </p:cNvSpPr>
          <p:nvPr>
            <p:ph type="title"/>
          </p:nvPr>
        </p:nvSpPr>
        <p:spPr>
          <a:xfrm>
            <a:off x="4798480" y="4153509"/>
            <a:ext cx="6402684" cy="672105"/>
          </a:xfrm>
        </p:spPr>
        <p:txBody>
          <a:bodyPr/>
          <a:lstStyle/>
          <a:p>
            <a:r>
              <a:rPr lang="en-US" sz="3200" dirty="0"/>
              <a:t>The Marketing Environment</a:t>
            </a:r>
            <a:br>
              <a:rPr lang="en-US" sz="3200" dirty="0"/>
            </a:br>
            <a:br>
              <a:rPr lang="en-US" sz="3200" dirty="0"/>
            </a:br>
            <a:endParaRPr lang="en-US" dirty="0"/>
          </a:p>
        </p:txBody>
      </p:sp>
      <p:sp>
        <p:nvSpPr>
          <p:cNvPr id="8" name="Footer Placeholder 7"/>
          <p:cNvSpPr>
            <a:spLocks noGrp="1"/>
          </p:cNvSpPr>
          <p:nvPr>
            <p:ph type="ftr" sz="quarter" idx="3"/>
          </p:nvPr>
        </p:nvSpPr>
        <p:spPr/>
        <p:txBody>
          <a:body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Learning Objectives</a:t>
            </a:r>
          </a:p>
        </p:txBody>
      </p:sp>
      <p:sp>
        <p:nvSpPr>
          <p:cNvPr id="2" name="Text Placeholder 1"/>
          <p:cNvSpPr>
            <a:spLocks noGrp="1"/>
          </p:cNvSpPr>
          <p:nvPr>
            <p:ph type="body" sz="quarter" idx="15"/>
          </p:nvPr>
        </p:nvSpPr>
        <p:spPr/>
        <p:txBody>
          <a:bodyPr/>
          <a:lstStyle/>
          <a:p>
            <a:pPr marL="1143000" indent="-1143000">
              <a:tabLst>
                <a:tab pos="1143000" algn="l"/>
              </a:tabLst>
            </a:pPr>
            <a:r>
              <a:rPr lang="en-US" b="1" dirty="0">
                <a:solidFill>
                  <a:srgbClr val="3083C5"/>
                </a:solidFill>
              </a:rPr>
              <a:t>LO 3-1</a:t>
            </a:r>
            <a:r>
              <a:rPr lang="en-US" dirty="0"/>
              <a:t>	Summarize why it is important to examine and respond to the marketing environment.</a:t>
            </a:r>
          </a:p>
          <a:p>
            <a:pPr marL="1143000" indent="-1143000">
              <a:tabLst>
                <a:tab pos="1143000" algn="l"/>
              </a:tabLst>
            </a:pPr>
            <a:r>
              <a:rPr lang="en-US" b="1" dirty="0">
                <a:solidFill>
                  <a:srgbClr val="3083C5"/>
                </a:solidFill>
              </a:rPr>
              <a:t>LO 3-2</a:t>
            </a:r>
            <a:r>
              <a:rPr lang="en-US" dirty="0"/>
              <a:t>	Explain how competitive factors affect an organization’s ability to compete.</a:t>
            </a:r>
          </a:p>
          <a:p>
            <a:pPr marL="1143000" indent="-1143000">
              <a:tabLst>
                <a:tab pos="1143000" algn="l"/>
              </a:tabLst>
            </a:pPr>
            <a:r>
              <a:rPr lang="en-US" b="1" dirty="0">
                <a:solidFill>
                  <a:srgbClr val="3083C5"/>
                </a:solidFill>
              </a:rPr>
              <a:t>LO 3-3</a:t>
            </a:r>
            <a:r>
              <a:rPr lang="en-US" dirty="0"/>
              <a:t>	Articulate how economic factors influence a customer’s ability and willingness to buy products.</a:t>
            </a:r>
          </a:p>
          <a:p>
            <a:pPr marL="1143000" indent="-1143000">
              <a:tabLst>
                <a:tab pos="1143000" algn="l"/>
              </a:tabLst>
            </a:pPr>
            <a:r>
              <a:rPr lang="en-US" b="1" dirty="0">
                <a:solidFill>
                  <a:srgbClr val="3083C5"/>
                </a:solidFill>
              </a:rPr>
              <a:t>LO 3-4</a:t>
            </a:r>
            <a:r>
              <a:rPr lang="en-US" dirty="0"/>
              <a:t>	Identify the types of political forces in the marketing environment.</a:t>
            </a:r>
          </a:p>
          <a:p>
            <a:pPr marL="1143000" indent="-1143000">
              <a:tabLst>
                <a:tab pos="1143000" algn="l"/>
              </a:tabLst>
            </a:pPr>
            <a:r>
              <a:rPr lang="en-US" b="1" dirty="0">
                <a:solidFill>
                  <a:srgbClr val="3083C5"/>
                </a:solidFill>
              </a:rPr>
              <a:t>LO 3-5</a:t>
            </a:r>
            <a:r>
              <a:rPr lang="en-US" dirty="0"/>
              <a:t>	Explain how laws, government regulations, and self-regulatory agencies affect marketing activities.</a:t>
            </a:r>
          </a:p>
          <a:p>
            <a:pPr marL="1143000" indent="-1143000">
              <a:tabLst>
                <a:tab pos="1143000" algn="l"/>
              </a:tabLst>
            </a:pPr>
            <a:r>
              <a:rPr lang="en-US" b="1" dirty="0">
                <a:solidFill>
                  <a:srgbClr val="3083C5"/>
                </a:solidFill>
              </a:rPr>
              <a:t>LO 3-6</a:t>
            </a:r>
            <a:r>
              <a:rPr lang="en-US" dirty="0"/>
              <a:t>	Describe how new technology impacts marketing and society.</a:t>
            </a:r>
          </a:p>
          <a:p>
            <a:pPr marL="1143000" indent="-1143000">
              <a:tabLst>
                <a:tab pos="1143000" algn="l"/>
              </a:tabLst>
            </a:pPr>
            <a:r>
              <a:rPr lang="en-US" b="1" dirty="0">
                <a:solidFill>
                  <a:srgbClr val="3083C5"/>
                </a:solidFill>
              </a:rPr>
              <a:t>LO 3-7</a:t>
            </a:r>
            <a:r>
              <a:rPr lang="en-US" dirty="0"/>
              <a:t>	Outline the sociocultural issues marketers must deal with as they make decisions.</a:t>
            </a:r>
          </a:p>
        </p:txBody>
      </p:sp>
    </p:spTree>
    <p:extLst>
      <p:ext uri="{BB962C8B-B14F-4D97-AF65-F5344CB8AC3E}">
        <p14:creationId xmlns:p14="http://schemas.microsoft.com/office/powerpoint/2010/main" val="130637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963A6-E457-4F37-B190-AB59404AD207}"/>
              </a:ext>
            </a:extLst>
          </p:cNvPr>
          <p:cNvSpPr>
            <a:spLocks noGrp="1"/>
          </p:cNvSpPr>
          <p:nvPr>
            <p:ph type="title"/>
          </p:nvPr>
        </p:nvSpPr>
        <p:spPr/>
        <p:txBody>
          <a:bodyPr/>
          <a:lstStyle/>
          <a:p>
            <a:r>
              <a:rPr lang="en-US" dirty="0"/>
              <a:t>Environmental Forces</a:t>
            </a:r>
          </a:p>
        </p:txBody>
      </p:sp>
      <p:sp>
        <p:nvSpPr>
          <p:cNvPr id="3" name="Text Placeholder 2">
            <a:extLst>
              <a:ext uri="{FF2B5EF4-FFF2-40B4-BE49-F238E27FC236}">
                <a16:creationId xmlns:a16="http://schemas.microsoft.com/office/drawing/2014/main" id="{8436986F-95E5-4B25-ACAF-B978ED43A974}"/>
              </a:ext>
            </a:extLst>
          </p:cNvPr>
          <p:cNvSpPr>
            <a:spLocks noGrp="1"/>
          </p:cNvSpPr>
          <p:nvPr>
            <p:ph type="body" sz="quarter" idx="17"/>
          </p:nvPr>
        </p:nvSpPr>
        <p:spPr/>
        <p:txBody>
          <a:bodyPr/>
          <a:lstStyle/>
          <a:p>
            <a:r>
              <a:rPr lang="en-US" dirty="0"/>
              <a:t>Environmental forces</a:t>
            </a:r>
          </a:p>
          <a:p>
            <a:r>
              <a:rPr lang="en-US" dirty="0"/>
              <a:t>Competitive forces</a:t>
            </a:r>
          </a:p>
          <a:p>
            <a:r>
              <a:rPr lang="en-US" dirty="0"/>
              <a:t>Political forces</a:t>
            </a:r>
          </a:p>
          <a:p>
            <a:r>
              <a:rPr lang="en-US" dirty="0"/>
              <a:t>Legal and regulatory forces</a:t>
            </a:r>
          </a:p>
          <a:p>
            <a:r>
              <a:rPr lang="en-US" dirty="0"/>
              <a:t>Technological forces</a:t>
            </a:r>
          </a:p>
          <a:p>
            <a:r>
              <a:rPr lang="en-US" dirty="0"/>
              <a:t>Sociocultural forces</a:t>
            </a:r>
          </a:p>
        </p:txBody>
      </p:sp>
    </p:spTree>
    <p:extLst>
      <p:ext uri="{BB962C8B-B14F-4D97-AF65-F5344CB8AC3E}">
        <p14:creationId xmlns:p14="http://schemas.microsoft.com/office/powerpoint/2010/main" val="1848383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Environmental Scanning and Analysis</a:t>
            </a:r>
          </a:p>
        </p:txBody>
      </p:sp>
      <p:sp>
        <p:nvSpPr>
          <p:cNvPr id="2" name="Text Placeholder 1"/>
          <p:cNvSpPr>
            <a:spLocks noGrp="1"/>
          </p:cNvSpPr>
          <p:nvPr>
            <p:ph type="body" sz="quarter" idx="17"/>
          </p:nvPr>
        </p:nvSpPr>
        <p:spPr/>
        <p:txBody>
          <a:bodyPr>
            <a:normAutofit lnSpcReduction="10000"/>
          </a:bodyPr>
          <a:lstStyle/>
          <a:p>
            <a:r>
              <a:rPr lang="en-US" b="1" dirty="0">
                <a:solidFill>
                  <a:srgbClr val="3083C5"/>
                </a:solidFill>
              </a:rPr>
              <a:t>Environmental scanning </a:t>
            </a:r>
            <a:r>
              <a:rPr lang="en-US" dirty="0"/>
              <a:t>– The process of collecting information about forces in the marketing environment</a:t>
            </a:r>
          </a:p>
          <a:p>
            <a:pPr lvl="1"/>
            <a:r>
              <a:rPr lang="en-US" dirty="0"/>
              <a:t>Involves:</a:t>
            </a:r>
          </a:p>
          <a:p>
            <a:pPr lvl="2"/>
            <a:r>
              <a:rPr lang="en-US" dirty="0"/>
              <a:t>Observation</a:t>
            </a:r>
          </a:p>
          <a:p>
            <a:pPr lvl="2"/>
            <a:r>
              <a:rPr lang="en-US" dirty="0"/>
              <a:t>Secondary sources such as business, trade, government, and general-interest publications</a:t>
            </a:r>
          </a:p>
          <a:p>
            <a:pPr lvl="2"/>
            <a:r>
              <a:rPr lang="en-US" dirty="0"/>
              <a:t>Marketing research</a:t>
            </a:r>
          </a:p>
          <a:p>
            <a:pPr lvl="1"/>
            <a:r>
              <a:rPr lang="en-US" dirty="0"/>
              <a:t>The internet has become a popular scanning tool because it makes data more </a:t>
            </a:r>
            <a:br>
              <a:rPr lang="en-US" dirty="0"/>
            </a:br>
            <a:r>
              <a:rPr lang="en-US" dirty="0"/>
              <a:t>accessible and allows companies to gather needed information quickly</a:t>
            </a:r>
          </a:p>
          <a:p>
            <a:r>
              <a:rPr lang="en-US" b="1" dirty="0">
                <a:solidFill>
                  <a:srgbClr val="3083C5"/>
                </a:solidFill>
              </a:rPr>
              <a:t>Environmental analysis </a:t>
            </a:r>
            <a:r>
              <a:rPr lang="en-US" dirty="0"/>
              <a:t>– The process of accessing and interpreting the information gathered through environmental scanning</a:t>
            </a:r>
          </a:p>
          <a:p>
            <a:pPr lvl="1"/>
            <a:r>
              <a:rPr lang="en-US" dirty="0"/>
              <a:t>A manager evaluates the information for accuracy, tries to resolve inconsistencies in the data, and, if warranted, assigns significance to the findings</a:t>
            </a:r>
          </a:p>
          <a:p>
            <a:pPr lvl="2"/>
            <a:r>
              <a:rPr lang="en-US" dirty="0"/>
              <a:t>Evaluating this information should enable the manager to identify potential threats and opportunities</a:t>
            </a:r>
          </a:p>
          <a:p>
            <a:endParaRPr lang="en-US" dirty="0"/>
          </a:p>
        </p:txBody>
      </p:sp>
    </p:spTree>
    <p:extLst>
      <p:ext uri="{BB962C8B-B14F-4D97-AF65-F5344CB8AC3E}">
        <p14:creationId xmlns:p14="http://schemas.microsoft.com/office/powerpoint/2010/main" val="1664339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Responding to Environmental Forces</a:t>
            </a:r>
          </a:p>
        </p:txBody>
      </p:sp>
      <p:sp>
        <p:nvSpPr>
          <p:cNvPr id="2" name="Text Placeholder 1"/>
          <p:cNvSpPr>
            <a:spLocks noGrp="1"/>
          </p:cNvSpPr>
          <p:nvPr>
            <p:ph type="body" sz="quarter" idx="17"/>
          </p:nvPr>
        </p:nvSpPr>
        <p:spPr/>
        <p:txBody>
          <a:bodyPr/>
          <a:lstStyle/>
          <a:p>
            <a:r>
              <a:rPr lang="en-US" dirty="0"/>
              <a:t>Marketers take two general approaches to environmental forces:</a:t>
            </a:r>
          </a:p>
          <a:p>
            <a:pPr lvl="1"/>
            <a:r>
              <a:rPr lang="en-US" dirty="0"/>
              <a:t>Passive – Accepting them as uncontrollable</a:t>
            </a:r>
          </a:p>
          <a:p>
            <a:pPr lvl="1"/>
            <a:r>
              <a:rPr lang="en-US" dirty="0"/>
              <a:t>Proactive – Attempting to influence and shape them</a:t>
            </a:r>
          </a:p>
          <a:p>
            <a:r>
              <a:rPr lang="en-US" dirty="0"/>
              <a:t>There is no best way to react</a:t>
            </a:r>
          </a:p>
          <a:p>
            <a:pPr lvl="1"/>
            <a:r>
              <a:rPr lang="en-US" dirty="0"/>
              <a:t>Depends on the organization’s managerial philosophies, objectives, financial resources, customers, and human resources skills, as well as the environment within which the organization operates</a:t>
            </a:r>
          </a:p>
          <a:p>
            <a:endParaRPr lang="en-US" dirty="0"/>
          </a:p>
        </p:txBody>
      </p:sp>
    </p:spTree>
    <p:extLst>
      <p:ext uri="{BB962C8B-B14F-4D97-AF65-F5344CB8AC3E}">
        <p14:creationId xmlns:p14="http://schemas.microsoft.com/office/powerpoint/2010/main" val="2459063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Competitive Forces</a:t>
            </a:r>
          </a:p>
        </p:txBody>
      </p:sp>
      <p:sp>
        <p:nvSpPr>
          <p:cNvPr id="2" name="Text Placeholder 1"/>
          <p:cNvSpPr>
            <a:spLocks noGrp="1"/>
          </p:cNvSpPr>
          <p:nvPr>
            <p:ph type="body" sz="quarter" idx="17"/>
          </p:nvPr>
        </p:nvSpPr>
        <p:spPr/>
        <p:txBody>
          <a:bodyPr/>
          <a:lstStyle/>
          <a:p>
            <a:r>
              <a:rPr lang="en-US" b="1" dirty="0">
                <a:solidFill>
                  <a:srgbClr val="3083C5"/>
                </a:solidFill>
              </a:rPr>
              <a:t>Competition</a:t>
            </a:r>
            <a:r>
              <a:rPr lang="en-US" dirty="0"/>
              <a:t> – Other organizations that market products that are similar to or can be substituted for a marketer’s products in the same geographic area</a:t>
            </a:r>
          </a:p>
          <a:p>
            <a:pPr lvl="1"/>
            <a:r>
              <a:rPr lang="en-US" dirty="0"/>
              <a:t>Few firms, if any, operate free of competition</a:t>
            </a:r>
          </a:p>
          <a:p>
            <a:pPr lvl="1"/>
            <a:r>
              <a:rPr lang="en-US" dirty="0"/>
              <a:t>When marketing managers define the target market(s) their firm will serve, they simultaneously establish a set of competitors</a:t>
            </a:r>
          </a:p>
          <a:p>
            <a:pPr lvl="1"/>
            <a:r>
              <a:rPr lang="en-US" dirty="0"/>
              <a:t>Marketing managers must consider the type of competitive structure in which the firm operates</a:t>
            </a:r>
          </a:p>
          <a:p>
            <a:endParaRPr lang="en-US" dirty="0"/>
          </a:p>
        </p:txBody>
      </p:sp>
    </p:spTree>
    <p:extLst>
      <p:ext uri="{BB962C8B-B14F-4D97-AF65-F5344CB8AC3E}">
        <p14:creationId xmlns:p14="http://schemas.microsoft.com/office/powerpoint/2010/main" val="4084510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Types of Competitors </a:t>
            </a:r>
            <a:r>
              <a:rPr lang="en-US" sz="1800" dirty="0"/>
              <a:t>(slide 1 of 2)</a:t>
            </a:r>
            <a:endParaRPr lang="en-US" dirty="0"/>
          </a:p>
        </p:txBody>
      </p:sp>
      <p:sp>
        <p:nvSpPr>
          <p:cNvPr id="2" name="Text Placeholder 1"/>
          <p:cNvSpPr>
            <a:spLocks noGrp="1"/>
          </p:cNvSpPr>
          <p:nvPr>
            <p:ph type="body" sz="quarter" idx="17"/>
          </p:nvPr>
        </p:nvSpPr>
        <p:spPr/>
        <p:txBody>
          <a:bodyPr/>
          <a:lstStyle/>
          <a:p>
            <a:r>
              <a:rPr lang="en-US" sz="2400" dirty="0"/>
              <a:t>Competitors can be classified into one of four types:</a:t>
            </a:r>
          </a:p>
          <a:p>
            <a:pPr lvl="1"/>
            <a:r>
              <a:rPr lang="en-US" b="1" dirty="0">
                <a:solidFill>
                  <a:srgbClr val="3083C5"/>
                </a:solidFill>
              </a:rPr>
              <a:t>Brand competitors </a:t>
            </a:r>
            <a:r>
              <a:rPr lang="en-US" dirty="0"/>
              <a:t>– Firms that market products with similar features and benefits to the same customers at similar prices</a:t>
            </a:r>
          </a:p>
          <a:p>
            <a:pPr lvl="1"/>
            <a:r>
              <a:rPr lang="en-US" b="1" dirty="0">
                <a:solidFill>
                  <a:srgbClr val="3083C5"/>
                </a:solidFill>
              </a:rPr>
              <a:t>Product competitors </a:t>
            </a:r>
            <a:r>
              <a:rPr lang="en-US" dirty="0"/>
              <a:t>– Firms that compute in the same product class but market products with different features, benefits, and prices</a:t>
            </a:r>
          </a:p>
          <a:p>
            <a:pPr lvl="1"/>
            <a:r>
              <a:rPr lang="en-US" b="1" dirty="0">
                <a:solidFill>
                  <a:srgbClr val="3083C5"/>
                </a:solidFill>
              </a:rPr>
              <a:t>Generic competitors </a:t>
            </a:r>
            <a:r>
              <a:rPr lang="en-US" dirty="0"/>
              <a:t>– Firms that provide very different products that solve the same problem or satisfy the same basic customer need</a:t>
            </a:r>
          </a:p>
          <a:p>
            <a:pPr lvl="1"/>
            <a:r>
              <a:rPr lang="en-US" b="1" dirty="0">
                <a:solidFill>
                  <a:srgbClr val="3083C5"/>
                </a:solidFill>
              </a:rPr>
              <a:t>Total budget competitors </a:t>
            </a:r>
            <a:r>
              <a:rPr lang="en-US" dirty="0"/>
              <a:t>– Firms that compete for the limited financial resources of the same customers</a:t>
            </a:r>
          </a:p>
          <a:p>
            <a:endParaRPr lang="en-US" dirty="0"/>
          </a:p>
        </p:txBody>
      </p:sp>
    </p:spTree>
    <p:extLst>
      <p:ext uri="{BB962C8B-B14F-4D97-AF65-F5344CB8AC3E}">
        <p14:creationId xmlns:p14="http://schemas.microsoft.com/office/powerpoint/2010/main" val="3221229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Types of Competitive Structures</a:t>
            </a:r>
          </a:p>
        </p:txBody>
      </p:sp>
      <p:sp>
        <p:nvSpPr>
          <p:cNvPr id="2" name="Text Placeholder 1"/>
          <p:cNvSpPr>
            <a:spLocks noGrp="1"/>
          </p:cNvSpPr>
          <p:nvPr>
            <p:ph type="body" sz="quarter" idx="17"/>
          </p:nvPr>
        </p:nvSpPr>
        <p:spPr/>
        <p:txBody>
          <a:bodyPr>
            <a:normAutofit fontScale="92500" lnSpcReduction="10000"/>
          </a:bodyPr>
          <a:lstStyle/>
          <a:p>
            <a:r>
              <a:rPr lang="en-US" sz="2400" b="1" dirty="0">
                <a:solidFill>
                  <a:srgbClr val="3083C5"/>
                </a:solidFill>
              </a:rPr>
              <a:t>Monopoly</a:t>
            </a:r>
            <a:r>
              <a:rPr lang="en-US" sz="2400" dirty="0"/>
              <a:t> – A competitive structure in which an organization offers a product that has no close substitutes, making that organization the sole source of supply</a:t>
            </a:r>
          </a:p>
          <a:p>
            <a:pPr lvl="1"/>
            <a:r>
              <a:rPr lang="en-US" dirty="0"/>
              <a:t>Because the organization has no competitors, it controls the supply of the product completely and, as a single seller, can erect barriers to potential competitors</a:t>
            </a:r>
          </a:p>
          <a:p>
            <a:r>
              <a:rPr lang="en-US" sz="2400" b="1" dirty="0">
                <a:solidFill>
                  <a:srgbClr val="3083C5"/>
                </a:solidFill>
              </a:rPr>
              <a:t>Oligopoly</a:t>
            </a:r>
            <a:r>
              <a:rPr lang="en-US" sz="2400" dirty="0"/>
              <a:t> – A competitive structure in which a few sellers control the supply of a large proportion of a product</a:t>
            </a:r>
          </a:p>
          <a:p>
            <a:pPr lvl="1"/>
            <a:r>
              <a:rPr lang="en-US" dirty="0"/>
              <a:t>Usually barriers of some sort make it difficult to enter the market and compete with oligopolies</a:t>
            </a:r>
          </a:p>
          <a:p>
            <a:r>
              <a:rPr lang="en-US" sz="2400" b="1" dirty="0">
                <a:solidFill>
                  <a:srgbClr val="3083C5"/>
                </a:solidFill>
              </a:rPr>
              <a:t>Monopolistic competition </a:t>
            </a:r>
            <a:r>
              <a:rPr lang="en-US" sz="2400" dirty="0"/>
              <a:t>– A competitive structure in which a firm has many potential competitors and tries to develop a marketing strategy to differentiate its product</a:t>
            </a:r>
          </a:p>
          <a:p>
            <a:r>
              <a:rPr lang="en-US" sz="2400" b="1" dirty="0">
                <a:solidFill>
                  <a:srgbClr val="3083C5"/>
                </a:solidFill>
              </a:rPr>
              <a:t>Pure competition </a:t>
            </a:r>
            <a:r>
              <a:rPr lang="en-US" sz="2400" dirty="0"/>
              <a:t>– A market structure characterized by an extremely large number of sellers, none strong enough to significantly influence price or supply</a:t>
            </a:r>
          </a:p>
          <a:p>
            <a:pPr lvl="1"/>
            <a:r>
              <a:rPr lang="en-US" dirty="0"/>
              <a:t>Products would be homogeneous, and entry into the market would be easy</a:t>
            </a:r>
          </a:p>
          <a:p>
            <a:pPr lvl="1"/>
            <a:r>
              <a:rPr lang="en-US" dirty="0"/>
              <a:t>Does not exist in the real world</a:t>
            </a:r>
          </a:p>
          <a:p>
            <a:endParaRPr lang="en-US" dirty="0"/>
          </a:p>
        </p:txBody>
      </p:sp>
    </p:spTree>
    <p:extLst>
      <p:ext uri="{BB962C8B-B14F-4D97-AF65-F5344CB8AC3E}">
        <p14:creationId xmlns:p14="http://schemas.microsoft.com/office/powerpoint/2010/main" val="1150872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Table 3.1 – Selected Characteristics of Competitive Structures</a:t>
            </a:r>
          </a:p>
        </p:txBody>
      </p:sp>
      <p:graphicFrame>
        <p:nvGraphicFramePr>
          <p:cNvPr id="11" name="Table Placeholder 10"/>
          <p:cNvGraphicFramePr>
            <a:graphicFrameLocks noGrp="1"/>
          </p:cNvGraphicFramePr>
          <p:nvPr>
            <p:ph type="tbl" sz="quarter" idx="10"/>
            <p:extLst>
              <p:ext uri="{D42A27DB-BD31-4B8C-83A1-F6EECF244321}">
                <p14:modId xmlns:p14="http://schemas.microsoft.com/office/powerpoint/2010/main" val="4090942250"/>
              </p:ext>
            </p:extLst>
          </p:nvPr>
        </p:nvGraphicFramePr>
        <p:xfrm>
          <a:off x="94665" y="1347496"/>
          <a:ext cx="12016470" cy="4648434"/>
        </p:xfrm>
        <a:graphic>
          <a:graphicData uri="http://schemas.openxmlformats.org/drawingml/2006/table">
            <a:tbl>
              <a:tblPr firstRow="1" bandRow="1">
                <a:tableStyleId>{5C22544A-7EE6-4342-B048-85BDC9FD1C3A}</a:tableStyleId>
              </a:tblPr>
              <a:tblGrid>
                <a:gridCol w="2403294">
                  <a:extLst>
                    <a:ext uri="{9D8B030D-6E8A-4147-A177-3AD203B41FA5}">
                      <a16:colId xmlns:a16="http://schemas.microsoft.com/office/drawing/2014/main" val="3532458289"/>
                    </a:ext>
                  </a:extLst>
                </a:gridCol>
                <a:gridCol w="2403294">
                  <a:extLst>
                    <a:ext uri="{9D8B030D-6E8A-4147-A177-3AD203B41FA5}">
                      <a16:colId xmlns:a16="http://schemas.microsoft.com/office/drawing/2014/main" val="2564591482"/>
                    </a:ext>
                  </a:extLst>
                </a:gridCol>
                <a:gridCol w="2403294">
                  <a:extLst>
                    <a:ext uri="{9D8B030D-6E8A-4147-A177-3AD203B41FA5}">
                      <a16:colId xmlns:a16="http://schemas.microsoft.com/office/drawing/2014/main" val="2293618107"/>
                    </a:ext>
                  </a:extLst>
                </a:gridCol>
                <a:gridCol w="2403294">
                  <a:extLst>
                    <a:ext uri="{9D8B030D-6E8A-4147-A177-3AD203B41FA5}">
                      <a16:colId xmlns:a16="http://schemas.microsoft.com/office/drawing/2014/main" val="1867434314"/>
                    </a:ext>
                  </a:extLst>
                </a:gridCol>
                <a:gridCol w="2403294">
                  <a:extLst>
                    <a:ext uri="{9D8B030D-6E8A-4147-A177-3AD203B41FA5}">
                      <a16:colId xmlns:a16="http://schemas.microsoft.com/office/drawing/2014/main" val="3416618516"/>
                    </a:ext>
                  </a:extLst>
                </a:gridCol>
              </a:tblGrid>
              <a:tr h="848438">
                <a:tc>
                  <a:txBody>
                    <a:bodyPr/>
                    <a:lstStyle/>
                    <a:p>
                      <a:r>
                        <a:rPr lang="en-US" sz="1800" dirty="0">
                          <a:solidFill>
                            <a:schemeClr val="bg1"/>
                          </a:solidFill>
                          <a:latin typeface="Arial" panose="020B0604020202020204" pitchFamily="34" charset="0"/>
                          <a:cs typeface="Arial" panose="020B0604020202020204" pitchFamily="34" charset="0"/>
                        </a:rPr>
                        <a:t>Type of Structure</a:t>
                      </a:r>
                    </a:p>
                  </a:txBody>
                  <a:tcPr marL="91384" marR="91384" anchor="b"/>
                </a:tc>
                <a:tc>
                  <a:txBody>
                    <a:bodyPr/>
                    <a:lstStyle/>
                    <a:p>
                      <a:pPr algn="l"/>
                      <a:r>
                        <a:rPr lang="en-US" sz="1800" dirty="0">
                          <a:solidFill>
                            <a:schemeClr val="bg1"/>
                          </a:solidFill>
                          <a:latin typeface="Arial" panose="020B0604020202020204" pitchFamily="34" charset="0"/>
                          <a:cs typeface="Arial" panose="020B0604020202020204" pitchFamily="34" charset="0"/>
                        </a:rPr>
                        <a:t>Number of Competitors</a:t>
                      </a:r>
                    </a:p>
                  </a:txBody>
                  <a:tcPr marL="91384" marR="91384" anchor="b"/>
                </a:tc>
                <a:tc>
                  <a:txBody>
                    <a:bodyPr/>
                    <a:lstStyle/>
                    <a:p>
                      <a:pPr algn="l"/>
                      <a:r>
                        <a:rPr lang="en-US" sz="1800" dirty="0">
                          <a:solidFill>
                            <a:schemeClr val="bg1"/>
                          </a:solidFill>
                          <a:latin typeface="Arial" panose="020B0604020202020204" pitchFamily="34" charset="0"/>
                          <a:cs typeface="Arial" panose="020B0604020202020204" pitchFamily="34" charset="0"/>
                        </a:rPr>
                        <a:t>Ease of Entry into Market</a:t>
                      </a:r>
                    </a:p>
                  </a:txBody>
                  <a:tcPr marL="91384" marR="91384" anchor="b"/>
                </a:tc>
                <a:tc>
                  <a:txBody>
                    <a:bodyPr/>
                    <a:lstStyle/>
                    <a:p>
                      <a:pPr algn="l"/>
                      <a:r>
                        <a:rPr lang="en-US" sz="1800" dirty="0">
                          <a:solidFill>
                            <a:schemeClr val="bg1"/>
                          </a:solidFill>
                          <a:latin typeface="Arial" panose="020B0604020202020204" pitchFamily="34" charset="0"/>
                          <a:cs typeface="Arial" panose="020B0604020202020204" pitchFamily="34" charset="0"/>
                        </a:rPr>
                        <a:t>Product</a:t>
                      </a:r>
                    </a:p>
                  </a:txBody>
                  <a:tcPr marL="91384" marR="91384" anchor="b"/>
                </a:tc>
                <a:tc>
                  <a:txBody>
                    <a:bodyPr/>
                    <a:lstStyle/>
                    <a:p>
                      <a:pPr algn="l"/>
                      <a:r>
                        <a:rPr lang="en-US" sz="1800" dirty="0">
                          <a:solidFill>
                            <a:schemeClr val="bg1"/>
                          </a:solidFill>
                          <a:latin typeface="Arial" panose="020B0604020202020204" pitchFamily="34" charset="0"/>
                          <a:cs typeface="Arial" panose="020B0604020202020204" pitchFamily="34" charset="0"/>
                        </a:rPr>
                        <a:t>Example</a:t>
                      </a:r>
                    </a:p>
                  </a:txBody>
                  <a:tcPr marL="91384" marR="91384" anchor="b"/>
                </a:tc>
                <a:extLst>
                  <a:ext uri="{0D108BD9-81ED-4DB2-BD59-A6C34878D82A}">
                    <a16:rowId xmlns:a16="http://schemas.microsoft.com/office/drawing/2014/main" val="929213733"/>
                  </a:ext>
                </a:extLst>
              </a:tr>
              <a:tr h="848438">
                <a:tc>
                  <a:txBody>
                    <a:bodyPr/>
                    <a:lstStyle/>
                    <a:p>
                      <a:r>
                        <a:rPr lang="en-US" sz="1800" dirty="0">
                          <a:latin typeface="Arial" panose="020B0604020202020204" pitchFamily="34" charset="0"/>
                          <a:cs typeface="Arial" panose="020B0604020202020204" pitchFamily="34" charset="0"/>
                        </a:rPr>
                        <a:t>Monopoly</a:t>
                      </a:r>
                    </a:p>
                  </a:txBody>
                  <a:tcPr marL="91384" marR="91384"/>
                </a:tc>
                <a:tc>
                  <a:txBody>
                    <a:bodyPr/>
                    <a:lstStyle/>
                    <a:p>
                      <a:r>
                        <a:rPr lang="en-US" sz="1800" dirty="0">
                          <a:latin typeface="Arial" panose="020B0604020202020204" pitchFamily="34" charset="0"/>
                          <a:cs typeface="Arial" panose="020B0604020202020204" pitchFamily="34" charset="0"/>
                        </a:rPr>
                        <a:t>One</a:t>
                      </a:r>
                    </a:p>
                  </a:txBody>
                  <a:tcPr marL="91384" marR="91384"/>
                </a:tc>
                <a:tc>
                  <a:txBody>
                    <a:bodyPr/>
                    <a:lstStyle/>
                    <a:p>
                      <a:r>
                        <a:rPr lang="en-US" sz="1800" dirty="0">
                          <a:latin typeface="Arial" panose="020B0604020202020204" pitchFamily="34" charset="0"/>
                          <a:cs typeface="Arial" panose="020B0604020202020204" pitchFamily="34" charset="0"/>
                        </a:rPr>
                        <a:t>Many barriers</a:t>
                      </a:r>
                    </a:p>
                  </a:txBody>
                  <a:tcPr marL="91384" marR="91384"/>
                </a:tc>
                <a:tc>
                  <a:txBody>
                    <a:bodyPr/>
                    <a:lstStyle/>
                    <a:p>
                      <a:r>
                        <a:rPr lang="en-US" sz="1800" dirty="0">
                          <a:latin typeface="Arial" panose="020B0604020202020204" pitchFamily="34" charset="0"/>
                          <a:cs typeface="Arial" panose="020B0604020202020204" pitchFamily="34" charset="0"/>
                        </a:rPr>
                        <a:t>Almost no substitutes</a:t>
                      </a:r>
                    </a:p>
                  </a:txBody>
                  <a:tcPr marL="91384" marR="91384"/>
                </a:tc>
                <a:tc>
                  <a:txBody>
                    <a:bodyPr/>
                    <a:lstStyle/>
                    <a:p>
                      <a:r>
                        <a:rPr lang="en-US" sz="1800" dirty="0">
                          <a:latin typeface="Arial" panose="020B0604020202020204" pitchFamily="34" charset="0"/>
                          <a:cs typeface="Arial" panose="020B0604020202020204" pitchFamily="34" charset="0"/>
                        </a:rPr>
                        <a:t>Water utilities</a:t>
                      </a:r>
                    </a:p>
                  </a:txBody>
                  <a:tcPr marL="91384" marR="91384"/>
                </a:tc>
                <a:extLst>
                  <a:ext uri="{0D108BD9-81ED-4DB2-BD59-A6C34878D82A}">
                    <a16:rowId xmlns:a16="http://schemas.microsoft.com/office/drawing/2014/main" val="2017040155"/>
                  </a:ext>
                </a:extLst>
              </a:tr>
              <a:tr h="848438">
                <a:tc>
                  <a:txBody>
                    <a:bodyPr/>
                    <a:lstStyle/>
                    <a:p>
                      <a:r>
                        <a:rPr lang="en-US" sz="1800" dirty="0">
                          <a:latin typeface="Arial" panose="020B0604020202020204" pitchFamily="34" charset="0"/>
                          <a:cs typeface="Arial" panose="020B0604020202020204" pitchFamily="34" charset="0"/>
                        </a:rPr>
                        <a:t>Oligopoly</a:t>
                      </a:r>
                    </a:p>
                  </a:txBody>
                  <a:tcPr marL="91384" marR="91384"/>
                </a:tc>
                <a:tc>
                  <a:txBody>
                    <a:bodyPr/>
                    <a:lstStyle/>
                    <a:p>
                      <a:r>
                        <a:rPr lang="en-US" sz="1800" dirty="0">
                          <a:latin typeface="Arial" panose="020B0604020202020204" pitchFamily="34" charset="0"/>
                          <a:cs typeface="Arial" panose="020B0604020202020204" pitchFamily="34" charset="0"/>
                        </a:rPr>
                        <a:t>Few</a:t>
                      </a:r>
                    </a:p>
                  </a:txBody>
                  <a:tcPr marL="91384" marR="91384"/>
                </a:tc>
                <a:tc>
                  <a:txBody>
                    <a:bodyPr/>
                    <a:lstStyle/>
                    <a:p>
                      <a:r>
                        <a:rPr lang="en-US" sz="1800" dirty="0">
                          <a:latin typeface="Arial" panose="020B0604020202020204" pitchFamily="34" charset="0"/>
                          <a:cs typeface="Arial" panose="020B0604020202020204" pitchFamily="34" charset="0"/>
                        </a:rPr>
                        <a:t>Some barriers</a:t>
                      </a:r>
                    </a:p>
                  </a:txBody>
                  <a:tcPr marL="91384" marR="91384"/>
                </a:tc>
                <a:tc>
                  <a:txBody>
                    <a:bodyPr/>
                    <a:lstStyle/>
                    <a:p>
                      <a:r>
                        <a:rPr lang="en-US" sz="1800" dirty="0">
                          <a:latin typeface="Arial" panose="020B0604020202020204" pitchFamily="34" charset="0"/>
                          <a:cs typeface="Arial" panose="020B0604020202020204" pitchFamily="34" charset="0"/>
                        </a:rPr>
                        <a:t>Homogeneous or differentiated (with real or perceived differences)</a:t>
                      </a:r>
                    </a:p>
                  </a:txBody>
                  <a:tcPr marL="91384" marR="91384"/>
                </a:tc>
                <a:tc>
                  <a:txBody>
                    <a:bodyPr/>
                    <a:lstStyle/>
                    <a:p>
                      <a:r>
                        <a:rPr lang="en-US" sz="1800" dirty="0">
                          <a:latin typeface="Arial" panose="020B0604020202020204" pitchFamily="34" charset="0"/>
                          <a:cs typeface="Arial" panose="020B0604020202020204" pitchFamily="34" charset="0"/>
                        </a:rPr>
                        <a:t>UPS, FedEx, U.S. Postal Service (package delivery)</a:t>
                      </a:r>
                    </a:p>
                  </a:txBody>
                  <a:tcPr marL="91384" marR="91384"/>
                </a:tc>
                <a:extLst>
                  <a:ext uri="{0D108BD9-81ED-4DB2-BD59-A6C34878D82A}">
                    <a16:rowId xmlns:a16="http://schemas.microsoft.com/office/drawing/2014/main" val="3373640361"/>
                  </a:ext>
                </a:extLst>
              </a:tr>
              <a:tr h="848438">
                <a:tc>
                  <a:txBody>
                    <a:bodyPr/>
                    <a:lstStyle/>
                    <a:p>
                      <a:r>
                        <a:rPr lang="en-US" sz="1800" dirty="0">
                          <a:latin typeface="Arial" panose="020B0604020202020204" pitchFamily="34" charset="0"/>
                          <a:cs typeface="Arial" panose="020B0604020202020204" pitchFamily="34" charset="0"/>
                        </a:rPr>
                        <a:t>Monopolistic competition</a:t>
                      </a:r>
                    </a:p>
                  </a:txBody>
                  <a:tcPr marL="91384" marR="91384"/>
                </a:tc>
                <a:tc>
                  <a:txBody>
                    <a:bodyPr/>
                    <a:lstStyle/>
                    <a:p>
                      <a:r>
                        <a:rPr lang="en-US" sz="1800" dirty="0">
                          <a:latin typeface="Arial" panose="020B0604020202020204" pitchFamily="34" charset="0"/>
                          <a:cs typeface="Arial" panose="020B0604020202020204" pitchFamily="34" charset="0"/>
                        </a:rPr>
                        <a:t>Many</a:t>
                      </a:r>
                    </a:p>
                  </a:txBody>
                  <a:tcPr marL="91384" marR="91384"/>
                </a:tc>
                <a:tc>
                  <a:txBody>
                    <a:bodyPr/>
                    <a:lstStyle/>
                    <a:p>
                      <a:r>
                        <a:rPr lang="en-US" sz="1800" dirty="0">
                          <a:latin typeface="Arial" panose="020B0604020202020204" pitchFamily="34" charset="0"/>
                          <a:cs typeface="Arial" panose="020B0604020202020204" pitchFamily="34" charset="0"/>
                        </a:rPr>
                        <a:t>Few barriers</a:t>
                      </a:r>
                    </a:p>
                  </a:txBody>
                  <a:tcPr marL="91384" marR="91384"/>
                </a:tc>
                <a:tc>
                  <a:txBody>
                    <a:bodyPr/>
                    <a:lstStyle/>
                    <a:p>
                      <a:r>
                        <a:rPr lang="en-US" sz="1800" dirty="0">
                          <a:latin typeface="Arial" panose="020B0604020202020204" pitchFamily="34" charset="0"/>
                          <a:cs typeface="Arial" panose="020B0604020202020204" pitchFamily="34" charset="0"/>
                        </a:rPr>
                        <a:t>Product differentiation, with many substitutes</a:t>
                      </a:r>
                    </a:p>
                  </a:txBody>
                  <a:tcPr marL="91384" marR="91384"/>
                </a:tc>
                <a:tc>
                  <a:txBody>
                    <a:bodyPr/>
                    <a:lstStyle/>
                    <a:p>
                      <a:r>
                        <a:rPr lang="en-US" sz="1800" dirty="0">
                          <a:latin typeface="Arial" panose="020B0604020202020204" pitchFamily="34" charset="0"/>
                          <a:cs typeface="Arial" panose="020B0604020202020204" pitchFamily="34" charset="0"/>
                        </a:rPr>
                        <a:t>Wrangler, Levi Strauss, Diesel, Lee Jeans (jeans)</a:t>
                      </a:r>
                    </a:p>
                  </a:txBody>
                  <a:tcPr marL="91384" marR="91384"/>
                </a:tc>
                <a:extLst>
                  <a:ext uri="{0D108BD9-81ED-4DB2-BD59-A6C34878D82A}">
                    <a16:rowId xmlns:a16="http://schemas.microsoft.com/office/drawing/2014/main" val="4053888524"/>
                  </a:ext>
                </a:extLst>
              </a:tr>
              <a:tr h="848438">
                <a:tc>
                  <a:txBody>
                    <a:bodyPr/>
                    <a:lstStyle/>
                    <a:p>
                      <a:r>
                        <a:rPr lang="en-US" sz="1800" dirty="0">
                          <a:latin typeface="Arial" panose="020B0604020202020204" pitchFamily="34" charset="0"/>
                          <a:cs typeface="Arial" panose="020B0604020202020204" pitchFamily="34" charset="0"/>
                        </a:rPr>
                        <a:t>Pure competition</a:t>
                      </a:r>
                    </a:p>
                  </a:txBody>
                  <a:tcPr marL="91384" marR="91384"/>
                </a:tc>
                <a:tc>
                  <a:txBody>
                    <a:bodyPr/>
                    <a:lstStyle/>
                    <a:p>
                      <a:r>
                        <a:rPr lang="en-US" sz="1800" dirty="0">
                          <a:latin typeface="Arial" panose="020B0604020202020204" pitchFamily="34" charset="0"/>
                          <a:cs typeface="Arial" panose="020B0604020202020204" pitchFamily="34" charset="0"/>
                        </a:rPr>
                        <a:t>Unlimited</a:t>
                      </a:r>
                    </a:p>
                  </a:txBody>
                  <a:tcPr marL="91384" marR="91384"/>
                </a:tc>
                <a:tc>
                  <a:txBody>
                    <a:bodyPr/>
                    <a:lstStyle/>
                    <a:p>
                      <a:r>
                        <a:rPr lang="en-US" sz="1800" dirty="0">
                          <a:latin typeface="Arial" panose="020B0604020202020204" pitchFamily="34" charset="0"/>
                          <a:cs typeface="Arial" panose="020B0604020202020204" pitchFamily="34" charset="0"/>
                        </a:rPr>
                        <a:t>No barriers</a:t>
                      </a:r>
                    </a:p>
                  </a:txBody>
                  <a:tcPr marL="91384" marR="91384"/>
                </a:tc>
                <a:tc>
                  <a:txBody>
                    <a:bodyPr/>
                    <a:lstStyle/>
                    <a:p>
                      <a:r>
                        <a:rPr lang="en-US" sz="1800" dirty="0">
                          <a:latin typeface="Arial" panose="020B0604020202020204" pitchFamily="34" charset="0"/>
                          <a:cs typeface="Arial" panose="020B0604020202020204" pitchFamily="34" charset="0"/>
                        </a:rPr>
                        <a:t>Homogeneous products</a:t>
                      </a:r>
                    </a:p>
                  </a:txBody>
                  <a:tcPr marL="91384" marR="91384"/>
                </a:tc>
                <a:tc>
                  <a:txBody>
                    <a:bodyPr/>
                    <a:lstStyle/>
                    <a:p>
                      <a:r>
                        <a:rPr lang="en-US" sz="1800" dirty="0">
                          <a:latin typeface="Arial" panose="020B0604020202020204" pitchFamily="34" charset="0"/>
                          <a:cs typeface="Arial" panose="020B0604020202020204" pitchFamily="34" charset="0"/>
                        </a:rPr>
                        <a:t>Vegetable farm (sweet corn)</a:t>
                      </a:r>
                    </a:p>
                  </a:txBody>
                  <a:tcPr marL="91384" marR="91384"/>
                </a:tc>
                <a:extLst>
                  <a:ext uri="{0D108BD9-81ED-4DB2-BD59-A6C34878D82A}">
                    <a16:rowId xmlns:a16="http://schemas.microsoft.com/office/drawing/2014/main" val="527914701"/>
                  </a:ext>
                </a:extLst>
              </a:tr>
            </a:tbl>
          </a:graphicData>
        </a:graphic>
      </p:graphicFrame>
    </p:spTree>
    <p:extLst>
      <p:ext uri="{BB962C8B-B14F-4D97-AF65-F5344CB8AC3E}">
        <p14:creationId xmlns:p14="http://schemas.microsoft.com/office/powerpoint/2010/main" val="3610505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Monitoring Competition</a:t>
            </a:r>
          </a:p>
        </p:txBody>
      </p:sp>
      <p:sp>
        <p:nvSpPr>
          <p:cNvPr id="2" name="Text Placeholder 1"/>
          <p:cNvSpPr>
            <a:spLocks noGrp="1"/>
          </p:cNvSpPr>
          <p:nvPr>
            <p:ph type="body" sz="quarter" idx="17"/>
          </p:nvPr>
        </p:nvSpPr>
        <p:spPr/>
        <p:txBody>
          <a:bodyPr/>
          <a:lstStyle/>
          <a:p>
            <a:r>
              <a:rPr lang="en-US" dirty="0"/>
              <a:t>Marketers need to monitor the actions of major competitors to determine what specific strategies competitors are using and how these strategies affect their own</a:t>
            </a:r>
          </a:p>
          <a:p>
            <a:r>
              <a:rPr lang="en-US" dirty="0"/>
              <a:t>The firm must develop a system for gathering ongoing information about competitors and potential competitors</a:t>
            </a:r>
          </a:p>
          <a:p>
            <a:pPr lvl="1"/>
            <a:r>
              <a:rPr lang="en-US" dirty="0"/>
              <a:t>Information about competitors allows marketing managers to assess the performance of their own marketing efforts and to recognize the strengths and weaknesses in their own marketing strategies</a:t>
            </a:r>
          </a:p>
          <a:p>
            <a:endParaRPr lang="en-US" dirty="0"/>
          </a:p>
        </p:txBody>
      </p:sp>
    </p:spTree>
    <p:extLst>
      <p:ext uri="{BB962C8B-B14F-4D97-AF65-F5344CB8AC3E}">
        <p14:creationId xmlns:p14="http://schemas.microsoft.com/office/powerpoint/2010/main" val="867379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Economic Conditions</a:t>
            </a:r>
          </a:p>
        </p:txBody>
      </p:sp>
      <p:sp>
        <p:nvSpPr>
          <p:cNvPr id="2" name="Text Placeholder 1"/>
          <p:cNvSpPr>
            <a:spLocks noGrp="1"/>
          </p:cNvSpPr>
          <p:nvPr>
            <p:ph type="body" sz="quarter" idx="17"/>
          </p:nvPr>
        </p:nvSpPr>
        <p:spPr>
          <a:xfrm>
            <a:off x="177283" y="957166"/>
            <a:ext cx="11653934" cy="5322336"/>
          </a:xfrm>
        </p:spPr>
        <p:txBody>
          <a:bodyPr>
            <a:noAutofit/>
          </a:bodyPr>
          <a:lstStyle/>
          <a:p>
            <a:r>
              <a:rPr lang="en-US" sz="1700" dirty="0"/>
              <a:t>Changes in general economic conditions affect (and are affected by):</a:t>
            </a:r>
          </a:p>
          <a:p>
            <a:pPr lvl="1"/>
            <a:r>
              <a:rPr lang="en-US" sz="1700" dirty="0"/>
              <a:t>Supply and demand</a:t>
            </a:r>
          </a:p>
          <a:p>
            <a:pPr lvl="1"/>
            <a:r>
              <a:rPr lang="en-US" sz="1700" dirty="0"/>
              <a:t>Buying power</a:t>
            </a:r>
          </a:p>
          <a:p>
            <a:pPr lvl="1"/>
            <a:r>
              <a:rPr lang="en-US" sz="1700" dirty="0"/>
              <a:t>Willingness to spend</a:t>
            </a:r>
          </a:p>
          <a:p>
            <a:pPr lvl="1"/>
            <a:r>
              <a:rPr lang="en-US" sz="1700" dirty="0"/>
              <a:t>Consumer expenditure levels</a:t>
            </a:r>
          </a:p>
          <a:p>
            <a:pPr lvl="1"/>
            <a:r>
              <a:rPr lang="en-US" sz="1700" dirty="0"/>
              <a:t>Intensity of competitive behavior</a:t>
            </a:r>
          </a:p>
          <a:p>
            <a:r>
              <a:rPr lang="en-US" sz="1700" b="1" dirty="0">
                <a:solidFill>
                  <a:srgbClr val="3083C5"/>
                </a:solidFill>
              </a:rPr>
              <a:t>Business cycle </a:t>
            </a:r>
            <a:r>
              <a:rPr lang="en-US" sz="1700" dirty="0"/>
              <a:t>– A pattern of economic fluctuations that has four stages:</a:t>
            </a:r>
          </a:p>
          <a:p>
            <a:pPr lvl="1"/>
            <a:r>
              <a:rPr lang="en-US" sz="1700" b="1" dirty="0">
                <a:solidFill>
                  <a:srgbClr val="3083C5"/>
                </a:solidFill>
              </a:rPr>
              <a:t>Prosperity</a:t>
            </a:r>
            <a:r>
              <a:rPr lang="en-US" sz="1700" dirty="0"/>
              <a:t> – A stage of the business cycle characterized by low unemployment and relatively high total income, which together ensure high buying power (provided the inflation rate stays low)</a:t>
            </a:r>
          </a:p>
          <a:p>
            <a:pPr lvl="2"/>
            <a:r>
              <a:rPr lang="en-US" sz="1700" dirty="0"/>
              <a:t>Consumers generally are willing to buy, and marketers often expand their product offerings to take advantage of increased buying power</a:t>
            </a:r>
          </a:p>
          <a:p>
            <a:pPr lvl="1"/>
            <a:r>
              <a:rPr lang="en-US" sz="1700" b="1" dirty="0">
                <a:solidFill>
                  <a:srgbClr val="3083C5"/>
                </a:solidFill>
              </a:rPr>
              <a:t>Recession</a:t>
            </a:r>
            <a:r>
              <a:rPr lang="en-US" sz="1700" dirty="0"/>
              <a:t> – A stage of the business cycle during which unemployment rises and total buying power declines, stifling both consumer and business spending</a:t>
            </a:r>
          </a:p>
          <a:p>
            <a:pPr lvl="1"/>
            <a:r>
              <a:rPr lang="en-US" sz="1700" b="1" dirty="0">
                <a:solidFill>
                  <a:srgbClr val="3083C5"/>
                </a:solidFill>
              </a:rPr>
              <a:t>Depression</a:t>
            </a:r>
            <a:r>
              <a:rPr lang="en-US" sz="1700" dirty="0"/>
              <a:t> – A stage of the business cycle when unemployment is extremely high, wages are very low, total disposable income is at a minimum, and consumers lack confidence in the economy</a:t>
            </a:r>
          </a:p>
          <a:p>
            <a:pPr lvl="1"/>
            <a:r>
              <a:rPr lang="en-US" sz="1700" b="1" dirty="0">
                <a:solidFill>
                  <a:srgbClr val="3083C5"/>
                </a:solidFill>
              </a:rPr>
              <a:t>Recovery</a:t>
            </a:r>
            <a:r>
              <a:rPr lang="en-US" sz="1700" dirty="0"/>
              <a:t> – A stage of the business cycle in which the economy moves from depression or recession to prosperity</a:t>
            </a:r>
          </a:p>
          <a:p>
            <a:pPr lvl="2"/>
            <a:r>
              <a:rPr lang="en-US" sz="1700" dirty="0"/>
              <a:t>Difficult to ascertain how quickly and to what level prosperity will return</a:t>
            </a:r>
          </a:p>
          <a:p>
            <a:pPr lvl="2"/>
            <a:r>
              <a:rPr lang="en-US" sz="1700" dirty="0"/>
              <a:t>Marketers should maintain as much flexibility in their marketing strategies as possible so they can make the needed adjustments</a:t>
            </a:r>
          </a:p>
        </p:txBody>
      </p:sp>
    </p:spTree>
    <p:extLst>
      <p:ext uri="{BB962C8B-B14F-4D97-AF65-F5344CB8AC3E}">
        <p14:creationId xmlns:p14="http://schemas.microsoft.com/office/powerpoint/2010/main" val="2024111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Buying Power </a:t>
            </a:r>
            <a:r>
              <a:rPr lang="en-US" sz="1800" dirty="0"/>
              <a:t>(slide 1 of 2)</a:t>
            </a:r>
          </a:p>
        </p:txBody>
      </p:sp>
      <p:sp>
        <p:nvSpPr>
          <p:cNvPr id="2" name="Text Placeholder 1"/>
          <p:cNvSpPr>
            <a:spLocks noGrp="1"/>
          </p:cNvSpPr>
          <p:nvPr>
            <p:ph type="body" sz="quarter" idx="17"/>
          </p:nvPr>
        </p:nvSpPr>
        <p:spPr/>
        <p:txBody>
          <a:bodyPr/>
          <a:lstStyle/>
          <a:p>
            <a:r>
              <a:rPr lang="en-US" b="1" dirty="0">
                <a:solidFill>
                  <a:srgbClr val="3083C5"/>
                </a:solidFill>
              </a:rPr>
              <a:t>Buying power </a:t>
            </a:r>
            <a:r>
              <a:rPr lang="en-US" dirty="0"/>
              <a:t>– Resources, such as money, goods, and services, that can be traded in an exchange</a:t>
            </a:r>
          </a:p>
          <a:p>
            <a:r>
              <a:rPr lang="en-US" dirty="0"/>
              <a:t>The major financial sources of buying power are income, credit, and wealth</a:t>
            </a:r>
          </a:p>
          <a:p>
            <a:r>
              <a:rPr lang="en-US" b="1" dirty="0">
                <a:solidFill>
                  <a:srgbClr val="3083C5"/>
                </a:solidFill>
              </a:rPr>
              <a:t>Income</a:t>
            </a:r>
            <a:r>
              <a:rPr lang="en-US" dirty="0"/>
              <a:t> – For an individual, the amount of money received through wages, rents, investments, pensions, and subsidy payments for a given period</a:t>
            </a:r>
          </a:p>
          <a:p>
            <a:r>
              <a:rPr lang="en-US" b="1" dirty="0">
                <a:solidFill>
                  <a:srgbClr val="3083C5"/>
                </a:solidFill>
              </a:rPr>
              <a:t>Disposable income </a:t>
            </a:r>
            <a:r>
              <a:rPr lang="en-US" dirty="0"/>
              <a:t>– After-tax income</a:t>
            </a:r>
          </a:p>
          <a:p>
            <a:r>
              <a:rPr lang="en-US" b="1" dirty="0">
                <a:solidFill>
                  <a:srgbClr val="3083C5"/>
                </a:solidFill>
              </a:rPr>
              <a:t>Discretionary income </a:t>
            </a:r>
            <a:r>
              <a:rPr lang="en-US" dirty="0"/>
              <a:t>– Disposable income available for spending and saving after an individual has purchased the basic necessities of food, clothing, and shelter</a:t>
            </a:r>
          </a:p>
          <a:p>
            <a:endParaRPr lang="en-US" dirty="0"/>
          </a:p>
          <a:p>
            <a:endParaRPr lang="en-US" dirty="0"/>
          </a:p>
        </p:txBody>
      </p:sp>
    </p:spTree>
    <p:extLst>
      <p:ext uri="{BB962C8B-B14F-4D97-AF65-F5344CB8AC3E}">
        <p14:creationId xmlns:p14="http://schemas.microsoft.com/office/powerpoint/2010/main" val="2154801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Buying Power </a:t>
            </a:r>
            <a:r>
              <a:rPr lang="en-US" sz="1800" dirty="0"/>
              <a:t>(slide 2 of 2)</a:t>
            </a:r>
          </a:p>
        </p:txBody>
      </p:sp>
      <p:sp>
        <p:nvSpPr>
          <p:cNvPr id="2" name="Text Placeholder 1"/>
          <p:cNvSpPr>
            <a:spLocks noGrp="1"/>
          </p:cNvSpPr>
          <p:nvPr>
            <p:ph type="body" sz="quarter" idx="17"/>
          </p:nvPr>
        </p:nvSpPr>
        <p:spPr/>
        <p:txBody>
          <a:bodyPr>
            <a:normAutofit fontScale="92500" lnSpcReduction="10000"/>
          </a:bodyPr>
          <a:lstStyle/>
          <a:p>
            <a:r>
              <a:rPr lang="en-US" i="1" dirty="0"/>
              <a:t>Credit</a:t>
            </a:r>
            <a:r>
              <a:rPr lang="en-US" dirty="0"/>
              <a:t> enables people to spend future income now or in the near future</a:t>
            </a:r>
          </a:p>
          <a:p>
            <a:r>
              <a:rPr lang="en-US" dirty="0"/>
              <a:t>Credit increases current buying power at the expense of future buying power</a:t>
            </a:r>
          </a:p>
          <a:p>
            <a:r>
              <a:rPr lang="en-US" dirty="0"/>
              <a:t>Factors affecting credit use:</a:t>
            </a:r>
          </a:p>
          <a:p>
            <a:pPr lvl="1"/>
            <a:r>
              <a:rPr lang="en-US" dirty="0"/>
              <a:t>Must be available</a:t>
            </a:r>
          </a:p>
          <a:p>
            <a:pPr lvl="1"/>
            <a:r>
              <a:rPr lang="en-US" dirty="0"/>
              <a:t>Interest rates</a:t>
            </a:r>
          </a:p>
          <a:p>
            <a:pPr lvl="1"/>
            <a:r>
              <a:rPr lang="en-US" dirty="0"/>
              <a:t>Credit terms (such as size of the down payment and amount and number of monthly payments)</a:t>
            </a:r>
          </a:p>
          <a:p>
            <a:r>
              <a:rPr lang="en-US" b="1" dirty="0">
                <a:solidFill>
                  <a:srgbClr val="3083C5"/>
                </a:solidFill>
              </a:rPr>
              <a:t>Wealth</a:t>
            </a:r>
            <a:r>
              <a:rPr lang="en-US" dirty="0"/>
              <a:t> – The accumulation of past income, natural resources, and financial resources</a:t>
            </a:r>
          </a:p>
          <a:p>
            <a:pPr lvl="1"/>
            <a:r>
              <a:rPr lang="en-US" dirty="0"/>
              <a:t>Global wealth is increasing</a:t>
            </a:r>
          </a:p>
          <a:p>
            <a:pPr lvl="1"/>
            <a:r>
              <a:rPr lang="en-US" dirty="0"/>
              <a:t>Like income, wealth is unevenly distributed</a:t>
            </a:r>
          </a:p>
          <a:p>
            <a:r>
              <a:rPr lang="en-US" dirty="0"/>
              <a:t>As people become wealthier, they gain buying power in three ways:</a:t>
            </a:r>
          </a:p>
          <a:p>
            <a:pPr lvl="1"/>
            <a:r>
              <a:rPr lang="en-US" dirty="0"/>
              <a:t>To make current purchases</a:t>
            </a:r>
          </a:p>
          <a:p>
            <a:pPr lvl="1"/>
            <a:r>
              <a:rPr lang="en-US" dirty="0"/>
              <a:t>To generate income</a:t>
            </a:r>
          </a:p>
          <a:p>
            <a:pPr lvl="1"/>
            <a:r>
              <a:rPr lang="en-US" dirty="0"/>
              <a:t>To acquire large amounts of credit</a:t>
            </a:r>
          </a:p>
          <a:p>
            <a:endParaRPr lang="en-US" dirty="0"/>
          </a:p>
        </p:txBody>
      </p:sp>
    </p:spTree>
    <p:extLst>
      <p:ext uri="{BB962C8B-B14F-4D97-AF65-F5344CB8AC3E}">
        <p14:creationId xmlns:p14="http://schemas.microsoft.com/office/powerpoint/2010/main" val="2606664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Willingness to Spend</a:t>
            </a:r>
          </a:p>
        </p:txBody>
      </p:sp>
      <p:sp>
        <p:nvSpPr>
          <p:cNvPr id="2" name="Text Placeholder 1"/>
          <p:cNvSpPr>
            <a:spLocks noGrp="1"/>
          </p:cNvSpPr>
          <p:nvPr>
            <p:ph type="body" sz="quarter" idx="17"/>
          </p:nvPr>
        </p:nvSpPr>
        <p:spPr/>
        <p:txBody>
          <a:bodyPr/>
          <a:lstStyle/>
          <a:p>
            <a:r>
              <a:rPr lang="en-US" b="1" dirty="0">
                <a:solidFill>
                  <a:srgbClr val="3083C5"/>
                </a:solidFill>
              </a:rPr>
              <a:t>Willingness to spend </a:t>
            </a:r>
            <a:r>
              <a:rPr lang="en-US" dirty="0"/>
              <a:t>– An inclination to buy because of expected satisfaction from a product, influenced by the ability to buy and numerous psychological and social forces</a:t>
            </a:r>
          </a:p>
          <a:p>
            <a:pPr lvl="1"/>
            <a:r>
              <a:rPr lang="en-US" dirty="0"/>
              <a:t>Factors that affect consumers’ general willingness to spend are:</a:t>
            </a:r>
          </a:p>
          <a:p>
            <a:pPr lvl="2"/>
            <a:r>
              <a:rPr lang="en-US" dirty="0"/>
              <a:t>Expectations about future employment</a:t>
            </a:r>
          </a:p>
          <a:p>
            <a:pPr lvl="2"/>
            <a:r>
              <a:rPr lang="en-US" dirty="0"/>
              <a:t>Income levels</a:t>
            </a:r>
          </a:p>
          <a:p>
            <a:pPr lvl="2"/>
            <a:r>
              <a:rPr lang="en-US" dirty="0"/>
              <a:t>Prices</a:t>
            </a:r>
          </a:p>
          <a:p>
            <a:pPr lvl="2"/>
            <a:r>
              <a:rPr lang="en-US" dirty="0"/>
              <a:t>Family size</a:t>
            </a:r>
          </a:p>
          <a:p>
            <a:pPr lvl="2"/>
            <a:r>
              <a:rPr lang="en-US" dirty="0"/>
              <a:t>General economic conditions</a:t>
            </a:r>
          </a:p>
          <a:p>
            <a:endParaRPr lang="en-US" dirty="0"/>
          </a:p>
        </p:txBody>
      </p:sp>
    </p:spTree>
    <p:extLst>
      <p:ext uri="{BB962C8B-B14F-4D97-AF65-F5344CB8AC3E}">
        <p14:creationId xmlns:p14="http://schemas.microsoft.com/office/powerpoint/2010/main" val="1759295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00903-E84B-4E19-BD6B-B20CD09F1BC0}"/>
              </a:ext>
            </a:extLst>
          </p:cNvPr>
          <p:cNvSpPr>
            <a:spLocks noGrp="1"/>
          </p:cNvSpPr>
          <p:nvPr>
            <p:ph type="title"/>
          </p:nvPr>
        </p:nvSpPr>
        <p:spPr/>
        <p:txBody>
          <a:bodyPr/>
          <a:lstStyle/>
          <a:p>
            <a:r>
              <a:rPr lang="en-US" dirty="0"/>
              <a:t>Figure 3.1 – National Customer Satisfaction Index</a:t>
            </a:r>
          </a:p>
        </p:txBody>
      </p:sp>
      <p:pic>
        <p:nvPicPr>
          <p:cNvPr id="6" name="Picture Placeholder 5" descr="A line chart showing the National Customer Satisfaction Index. The chart is labeled, National A C S I Score Baseline 1994 to Q3 2017, 0 to 100 Scale. The vertical axis ranges from 70.0 to 77.0 in increments of 1.0. The horizontal axis is in years and ranges from Baseline to Q3 2917 in increments of 1. From left to right the following lines are shown. Baseline 75.0, Q3 1995, approximately 73.8, Q3 1996, approximately 72.2, Q3 1997, approximately 71.8, Q3 1998, approximately 72.2, Q3 1999, approximately 72.1, Q3 2000, approximately 72.9, Q3 2001, approximately 72.9, Q3 2002, approximately 73.1, Q3 2003, approximately 73.8, Q3 2004, approximately 74.2, Q3 2005, approximately 73.2, Q3 2006, approximately 74.3, Q3 2007, approximately 75.2, Q3 2008, approximately 75.0, Q3 2009, approximately 76.0, Q3 2010, approximately 76.8, Q3 2011, approximately 76.8, Q3 2012, approximately 76.9, Q3 2013, approximately 76.8, Q3 2014, approximately 75.7, Q3 2015, approximately 73.8, Q3 2016, approximately 75.4, and Q3 2017, approximately 76.8.">
            <a:extLst>
              <a:ext uri="{FF2B5EF4-FFF2-40B4-BE49-F238E27FC236}">
                <a16:creationId xmlns:a16="http://schemas.microsoft.com/office/drawing/2014/main" id="{61578A7C-525A-4738-B50E-038F1CECFAA2}"/>
              </a:ext>
            </a:extLst>
          </p:cNvPr>
          <p:cNvPicPr>
            <a:picLocks noGrp="1" noChangeAspect="1"/>
          </p:cNvPicPr>
          <p:nvPr>
            <p:ph type="pic" sz="quarter" idx="10"/>
          </p:nvPr>
        </p:nvPicPr>
        <p:blipFill>
          <a:blip r:embed="rId2"/>
          <a:stretch>
            <a:fillRect/>
          </a:stretch>
        </p:blipFill>
        <p:spPr>
          <a:xfrm>
            <a:off x="1724266" y="820903"/>
            <a:ext cx="8743467" cy="5367195"/>
          </a:xfrm>
        </p:spPr>
      </p:pic>
    </p:spTree>
    <p:extLst>
      <p:ext uri="{BB962C8B-B14F-4D97-AF65-F5344CB8AC3E}">
        <p14:creationId xmlns:p14="http://schemas.microsoft.com/office/powerpoint/2010/main" val="1661366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Political Forces</a:t>
            </a:r>
          </a:p>
        </p:txBody>
      </p:sp>
      <p:sp>
        <p:nvSpPr>
          <p:cNvPr id="2" name="Text Placeholder 1"/>
          <p:cNvSpPr>
            <a:spLocks noGrp="1"/>
          </p:cNvSpPr>
          <p:nvPr>
            <p:ph type="body" sz="quarter" idx="17"/>
          </p:nvPr>
        </p:nvSpPr>
        <p:spPr/>
        <p:txBody>
          <a:bodyPr/>
          <a:lstStyle/>
          <a:p>
            <a:r>
              <a:rPr lang="en-US" dirty="0"/>
              <a:t>Political, legal, and regulatory forces of the marketing environment are closely interrelated</a:t>
            </a:r>
          </a:p>
          <a:p>
            <a:pPr lvl="1"/>
            <a:r>
              <a:rPr lang="en-US" dirty="0"/>
              <a:t>Legislation is enacted</a:t>
            </a:r>
          </a:p>
          <a:p>
            <a:pPr lvl="1"/>
            <a:r>
              <a:rPr lang="en-US" dirty="0"/>
              <a:t>Legal decisions are interpreted by courts</a:t>
            </a:r>
          </a:p>
          <a:p>
            <a:pPr lvl="1"/>
            <a:r>
              <a:rPr lang="en-US" dirty="0"/>
              <a:t>Regulatory agencies are created and operated, for the most part, by elected or appointed officials</a:t>
            </a:r>
          </a:p>
          <a:p>
            <a:r>
              <a:rPr lang="en-US" dirty="0"/>
              <a:t>Marketers may:</a:t>
            </a:r>
          </a:p>
          <a:p>
            <a:pPr lvl="1"/>
            <a:r>
              <a:rPr lang="en-US" sz="1800" dirty="0"/>
              <a:t>View political forces as beyond their control and simply adjust to conditions that arise from those forces</a:t>
            </a:r>
          </a:p>
          <a:p>
            <a:pPr lvl="1"/>
            <a:r>
              <a:rPr lang="en-US" sz="1800" dirty="0"/>
              <a:t>Influence the process through contributions and lobbying</a:t>
            </a:r>
          </a:p>
          <a:p>
            <a:endParaRPr lang="en-US" dirty="0"/>
          </a:p>
        </p:txBody>
      </p:sp>
    </p:spTree>
    <p:extLst>
      <p:ext uri="{BB962C8B-B14F-4D97-AF65-F5344CB8AC3E}">
        <p14:creationId xmlns:p14="http://schemas.microsoft.com/office/powerpoint/2010/main" val="3412270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7ECD-D13A-409D-BBFD-F711238913E1}"/>
              </a:ext>
            </a:extLst>
          </p:cNvPr>
          <p:cNvSpPr>
            <a:spLocks noGrp="1"/>
          </p:cNvSpPr>
          <p:nvPr>
            <p:ph type="title"/>
          </p:nvPr>
        </p:nvSpPr>
        <p:spPr/>
        <p:txBody>
          <a:bodyPr/>
          <a:lstStyle/>
          <a:p>
            <a:r>
              <a:rPr lang="en-US" dirty="0"/>
              <a:t>Legal and Regulatory Forces</a:t>
            </a:r>
          </a:p>
        </p:txBody>
      </p:sp>
      <p:sp>
        <p:nvSpPr>
          <p:cNvPr id="3" name="Text Placeholder 2">
            <a:extLst>
              <a:ext uri="{FF2B5EF4-FFF2-40B4-BE49-F238E27FC236}">
                <a16:creationId xmlns:a16="http://schemas.microsoft.com/office/drawing/2014/main" id="{320D63B2-3AC6-414B-BF4F-6BC42DA47D10}"/>
              </a:ext>
            </a:extLst>
          </p:cNvPr>
          <p:cNvSpPr>
            <a:spLocks noGrp="1"/>
          </p:cNvSpPr>
          <p:nvPr>
            <p:ph type="body" sz="quarter" idx="17"/>
          </p:nvPr>
        </p:nvSpPr>
        <p:spPr/>
        <p:txBody>
          <a:bodyPr/>
          <a:lstStyle/>
          <a:p>
            <a:r>
              <a:rPr lang="en-US" dirty="0"/>
              <a:t>Self-regulatory forces</a:t>
            </a:r>
          </a:p>
          <a:p>
            <a:r>
              <a:rPr lang="en-US" dirty="0"/>
              <a:t>Precompetitive legislation</a:t>
            </a:r>
          </a:p>
          <a:p>
            <a:r>
              <a:rPr lang="en-US" dirty="0"/>
              <a:t>Consumer protection legislation</a:t>
            </a:r>
          </a:p>
          <a:p>
            <a:r>
              <a:rPr lang="en-US" dirty="0"/>
              <a:t>Encouraging compliance with laws and regulations</a:t>
            </a:r>
          </a:p>
          <a:p>
            <a:r>
              <a:rPr lang="en-US" dirty="0"/>
              <a:t>Regulatory agencies </a:t>
            </a:r>
          </a:p>
        </p:txBody>
      </p:sp>
    </p:spTree>
    <p:extLst>
      <p:ext uri="{BB962C8B-B14F-4D97-AF65-F5344CB8AC3E}">
        <p14:creationId xmlns:p14="http://schemas.microsoft.com/office/powerpoint/2010/main" val="2853841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a:t>Table 3.2 – Major Federal Laws That Affect Marketing Decisions </a:t>
            </a:r>
            <a:r>
              <a:rPr lang="en-US" sz="1800" dirty="0"/>
              <a:t>(slide 1 of 5)</a:t>
            </a:r>
          </a:p>
        </p:txBody>
      </p:sp>
      <p:graphicFrame>
        <p:nvGraphicFramePr>
          <p:cNvPr id="11" name="Table Placeholder 10"/>
          <p:cNvGraphicFramePr>
            <a:graphicFrameLocks noGrp="1"/>
          </p:cNvGraphicFramePr>
          <p:nvPr>
            <p:ph type="tbl" sz="quarter" idx="10"/>
            <p:extLst>
              <p:ext uri="{D42A27DB-BD31-4B8C-83A1-F6EECF244321}">
                <p14:modId xmlns:p14="http://schemas.microsoft.com/office/powerpoint/2010/main" val="412932460"/>
              </p:ext>
            </p:extLst>
          </p:nvPr>
        </p:nvGraphicFramePr>
        <p:xfrm>
          <a:off x="298919" y="1337861"/>
          <a:ext cx="11594162" cy="4897504"/>
        </p:xfrm>
        <a:graphic>
          <a:graphicData uri="http://schemas.openxmlformats.org/drawingml/2006/table">
            <a:tbl>
              <a:tblPr firstRow="1" bandRow="1">
                <a:tableStyleId>{5C22544A-7EE6-4342-B048-85BDC9FD1C3A}</a:tableStyleId>
              </a:tblPr>
              <a:tblGrid>
                <a:gridCol w="2663839">
                  <a:extLst>
                    <a:ext uri="{9D8B030D-6E8A-4147-A177-3AD203B41FA5}">
                      <a16:colId xmlns:a16="http://schemas.microsoft.com/office/drawing/2014/main" val="3532458289"/>
                    </a:ext>
                  </a:extLst>
                </a:gridCol>
                <a:gridCol w="8930323">
                  <a:extLst>
                    <a:ext uri="{9D8B030D-6E8A-4147-A177-3AD203B41FA5}">
                      <a16:colId xmlns:a16="http://schemas.microsoft.com/office/drawing/2014/main" val="2564591482"/>
                    </a:ext>
                  </a:extLst>
                </a:gridCol>
              </a:tblGrid>
              <a:tr h="853286">
                <a:tc>
                  <a:txBody>
                    <a:bodyPr/>
                    <a:lstStyle/>
                    <a:p>
                      <a:r>
                        <a:rPr lang="en-US" sz="1800" dirty="0">
                          <a:solidFill>
                            <a:schemeClr val="bg1"/>
                          </a:solidFill>
                          <a:latin typeface="Arial" panose="020B0604020202020204" pitchFamily="34" charset="0"/>
                          <a:cs typeface="Arial" panose="020B0604020202020204" pitchFamily="34" charset="0"/>
                        </a:rPr>
                        <a:t>Act (Date Enacted) Procompetitive Legislation</a:t>
                      </a:r>
                    </a:p>
                  </a:txBody>
                  <a:tcPr marL="91384" marR="91384" anchor="b"/>
                </a:tc>
                <a:tc>
                  <a:txBody>
                    <a:bodyPr/>
                    <a:lstStyle/>
                    <a:p>
                      <a:pPr algn="l"/>
                      <a:r>
                        <a:rPr lang="en-US" sz="1800" dirty="0">
                          <a:solidFill>
                            <a:schemeClr val="bg1"/>
                          </a:solidFill>
                          <a:latin typeface="Arial" panose="020B0604020202020204" pitchFamily="34" charset="0"/>
                          <a:cs typeface="Arial" panose="020B0604020202020204" pitchFamily="34" charset="0"/>
                        </a:rPr>
                        <a:t>Purpose</a:t>
                      </a:r>
                    </a:p>
                  </a:txBody>
                  <a:tcPr marL="91384" marR="91384" anchor="b"/>
                </a:tc>
                <a:extLst>
                  <a:ext uri="{0D108BD9-81ED-4DB2-BD59-A6C34878D82A}">
                    <a16:rowId xmlns:a16="http://schemas.microsoft.com/office/drawing/2014/main" val="929213733"/>
                  </a:ext>
                </a:extLst>
              </a:tr>
              <a:tr h="597300">
                <a:tc>
                  <a:txBody>
                    <a:bodyPr/>
                    <a:lstStyle/>
                    <a:p>
                      <a:r>
                        <a:rPr lang="en-US" sz="1800" dirty="0">
                          <a:latin typeface="Arial" panose="020B0604020202020204" pitchFamily="34" charset="0"/>
                          <a:cs typeface="Arial" panose="020B0604020202020204" pitchFamily="34" charset="0"/>
                        </a:rPr>
                        <a:t>Sherman Antitrust Act (1890)</a:t>
                      </a:r>
                    </a:p>
                  </a:txBody>
                  <a:tcPr marL="91384" marR="91384"/>
                </a:tc>
                <a:tc>
                  <a:txBody>
                    <a:bodyPr/>
                    <a:lstStyle/>
                    <a:p>
                      <a:r>
                        <a:rPr lang="en-US" sz="1800" dirty="0">
                          <a:latin typeface="Arial" panose="020B0604020202020204" pitchFamily="34" charset="0"/>
                          <a:cs typeface="Arial" panose="020B0604020202020204" pitchFamily="34" charset="0"/>
                        </a:rPr>
                        <a:t>Prohibits contracts, combinations, or conspiracies to restrain trade; establishes as  a misdemeanor monopolizing or attempting to monopolize</a:t>
                      </a:r>
                    </a:p>
                  </a:txBody>
                  <a:tcPr marL="91384" marR="91384"/>
                </a:tc>
                <a:extLst>
                  <a:ext uri="{0D108BD9-81ED-4DB2-BD59-A6C34878D82A}">
                    <a16:rowId xmlns:a16="http://schemas.microsoft.com/office/drawing/2014/main" val="2017040155"/>
                  </a:ext>
                </a:extLst>
              </a:tr>
              <a:tr h="853286">
                <a:tc>
                  <a:txBody>
                    <a:bodyPr/>
                    <a:lstStyle/>
                    <a:p>
                      <a:r>
                        <a:rPr lang="en-US" sz="1800" dirty="0">
                          <a:latin typeface="Arial" panose="020B0604020202020204" pitchFamily="34" charset="0"/>
                          <a:cs typeface="Arial" panose="020B0604020202020204" pitchFamily="34" charset="0"/>
                        </a:rPr>
                        <a:t>Clayton Act (1914)</a:t>
                      </a:r>
                    </a:p>
                  </a:txBody>
                  <a:tcPr marL="91384" marR="91384"/>
                </a:tc>
                <a:tc>
                  <a:txBody>
                    <a:bodyPr/>
                    <a:lstStyle/>
                    <a:p>
                      <a:r>
                        <a:rPr lang="en-US" sz="1800" dirty="0">
                          <a:latin typeface="Arial" panose="020B0604020202020204" pitchFamily="34" charset="0"/>
                          <a:cs typeface="Arial" panose="020B0604020202020204" pitchFamily="34" charset="0"/>
                        </a:rPr>
                        <a:t>Prohibits specific practices such as price discrimination, exclusive-dealer arrangements, and stock acquisitions whose effect may noticeably lessen competition or tend to create a monopoly</a:t>
                      </a:r>
                    </a:p>
                  </a:txBody>
                  <a:tcPr marL="91384" marR="91384"/>
                </a:tc>
                <a:extLst>
                  <a:ext uri="{0D108BD9-81ED-4DB2-BD59-A6C34878D82A}">
                    <a16:rowId xmlns:a16="http://schemas.microsoft.com/office/drawing/2014/main" val="3373640361"/>
                  </a:ext>
                </a:extLst>
              </a:tr>
              <a:tr h="597300">
                <a:tc>
                  <a:txBody>
                    <a:bodyPr/>
                    <a:lstStyle/>
                    <a:p>
                      <a:r>
                        <a:rPr lang="en-US" sz="1800" dirty="0">
                          <a:latin typeface="Arial" panose="020B0604020202020204" pitchFamily="34" charset="0"/>
                          <a:cs typeface="Arial" panose="020B0604020202020204" pitchFamily="34" charset="0"/>
                        </a:rPr>
                        <a:t>Federal Trade Commission Act (1914)</a:t>
                      </a:r>
                    </a:p>
                  </a:txBody>
                  <a:tcPr marL="91384" marR="91384"/>
                </a:tc>
                <a:tc>
                  <a:txBody>
                    <a:bodyPr/>
                    <a:lstStyle/>
                    <a:p>
                      <a:r>
                        <a:rPr lang="en-US" sz="1800" dirty="0">
                          <a:latin typeface="Arial" panose="020B0604020202020204" pitchFamily="34" charset="0"/>
                          <a:cs typeface="Arial" panose="020B0604020202020204" pitchFamily="34" charset="0"/>
                        </a:rPr>
                        <a:t>Created the Federal Trade Commission; also gives the FTC investigatory powers  to be used in preventing unfair methods of competition</a:t>
                      </a:r>
                    </a:p>
                  </a:txBody>
                  <a:tcPr marL="91384" marR="91384"/>
                </a:tc>
                <a:extLst>
                  <a:ext uri="{0D108BD9-81ED-4DB2-BD59-A6C34878D82A}">
                    <a16:rowId xmlns:a16="http://schemas.microsoft.com/office/drawing/2014/main" val="4053888524"/>
                  </a:ext>
                </a:extLst>
              </a:tr>
              <a:tr h="894272">
                <a:tc>
                  <a:txBody>
                    <a:bodyPr/>
                    <a:lstStyle/>
                    <a:p>
                      <a:r>
                        <a:rPr lang="en-US" sz="1800" dirty="0">
                          <a:latin typeface="Arial" panose="020B0604020202020204" pitchFamily="34" charset="0"/>
                          <a:cs typeface="Arial" panose="020B0604020202020204" pitchFamily="34" charset="0"/>
                        </a:rPr>
                        <a:t>Robinson-Patman Act (1936)</a:t>
                      </a:r>
                    </a:p>
                  </a:txBody>
                  <a:tcPr marL="91384" marR="91384"/>
                </a:tc>
                <a:tc>
                  <a:txBody>
                    <a:bodyPr/>
                    <a:lstStyle/>
                    <a:p>
                      <a:r>
                        <a:rPr lang="en-US" sz="1800" dirty="0">
                          <a:latin typeface="Arial" panose="020B0604020202020204" pitchFamily="34" charset="0"/>
                          <a:cs typeface="Arial" panose="020B0604020202020204" pitchFamily="34" charset="0"/>
                        </a:rPr>
                        <a:t>Prohibits price discrimination that lessens competition among wholesalers or retailers; prohibits producers from giving disproportionate services or facilities to large buyers</a:t>
                      </a:r>
                    </a:p>
                  </a:txBody>
                  <a:tcPr marL="91384" marR="91384"/>
                </a:tc>
                <a:extLst>
                  <a:ext uri="{0D108BD9-81ED-4DB2-BD59-A6C34878D82A}">
                    <a16:rowId xmlns:a16="http://schemas.microsoft.com/office/drawing/2014/main" val="1532645702"/>
                  </a:ext>
                </a:extLst>
              </a:tr>
              <a:tr h="894272">
                <a:tc>
                  <a:txBody>
                    <a:bodyPr/>
                    <a:lstStyle/>
                    <a:p>
                      <a:r>
                        <a:rPr lang="en-US" sz="1800" dirty="0">
                          <a:latin typeface="Arial" panose="020B0604020202020204" pitchFamily="34" charset="0"/>
                          <a:cs typeface="Arial" panose="020B0604020202020204" pitchFamily="34" charset="0"/>
                        </a:rPr>
                        <a:t>Wheeler-Lea Act (1938)</a:t>
                      </a:r>
                    </a:p>
                  </a:txBody>
                  <a:tcPr marL="91384" marR="91384"/>
                </a:tc>
                <a:tc>
                  <a:txBody>
                    <a:bodyPr/>
                    <a:lstStyle/>
                    <a:p>
                      <a:r>
                        <a:rPr lang="en-US" sz="1800" dirty="0">
                          <a:latin typeface="Arial" panose="020B0604020202020204" pitchFamily="34" charset="0"/>
                          <a:cs typeface="Arial" panose="020B0604020202020204" pitchFamily="34" charset="0"/>
                        </a:rPr>
                        <a:t>Prohibits unfair and deceptive acts and practices regardless of whether  competition is injured; places advertising of foods and drugs under the  jurisdiction of the FTC</a:t>
                      </a:r>
                    </a:p>
                  </a:txBody>
                  <a:tcPr marL="91384" marR="91384"/>
                </a:tc>
                <a:extLst>
                  <a:ext uri="{0D108BD9-81ED-4DB2-BD59-A6C34878D82A}">
                    <a16:rowId xmlns:a16="http://schemas.microsoft.com/office/drawing/2014/main" val="2227876308"/>
                  </a:ext>
                </a:extLst>
              </a:tr>
            </a:tbl>
          </a:graphicData>
        </a:graphic>
      </p:graphicFrame>
    </p:spTree>
    <p:extLst>
      <p:ext uri="{BB962C8B-B14F-4D97-AF65-F5344CB8AC3E}">
        <p14:creationId xmlns:p14="http://schemas.microsoft.com/office/powerpoint/2010/main" val="1201310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2800" dirty="0"/>
              <a:t>Table 3.2 – Major Federal Laws That Affect Marketing Decisions </a:t>
            </a:r>
            <a:r>
              <a:rPr lang="en-US" sz="1800" dirty="0"/>
              <a:t>(slide 2 of 5)</a:t>
            </a:r>
          </a:p>
        </p:txBody>
      </p:sp>
      <p:graphicFrame>
        <p:nvGraphicFramePr>
          <p:cNvPr id="11" name="Table Placeholder 10"/>
          <p:cNvGraphicFramePr>
            <a:graphicFrameLocks noGrp="1"/>
          </p:cNvGraphicFramePr>
          <p:nvPr>
            <p:ph type="tbl" sz="quarter" idx="10"/>
            <p:extLst>
              <p:ext uri="{D42A27DB-BD31-4B8C-83A1-F6EECF244321}">
                <p14:modId xmlns:p14="http://schemas.microsoft.com/office/powerpoint/2010/main" val="2714926663"/>
              </p:ext>
            </p:extLst>
          </p:nvPr>
        </p:nvGraphicFramePr>
        <p:xfrm>
          <a:off x="124577" y="1124788"/>
          <a:ext cx="11942845" cy="5219641"/>
        </p:xfrm>
        <a:graphic>
          <a:graphicData uri="http://schemas.openxmlformats.org/drawingml/2006/table">
            <a:tbl>
              <a:tblPr firstRow="1" bandRow="1">
                <a:tableStyleId>{5C22544A-7EE6-4342-B048-85BDC9FD1C3A}</a:tableStyleId>
              </a:tblPr>
              <a:tblGrid>
                <a:gridCol w="2743951">
                  <a:extLst>
                    <a:ext uri="{9D8B030D-6E8A-4147-A177-3AD203B41FA5}">
                      <a16:colId xmlns:a16="http://schemas.microsoft.com/office/drawing/2014/main" val="3532458289"/>
                    </a:ext>
                  </a:extLst>
                </a:gridCol>
                <a:gridCol w="9198894">
                  <a:extLst>
                    <a:ext uri="{9D8B030D-6E8A-4147-A177-3AD203B41FA5}">
                      <a16:colId xmlns:a16="http://schemas.microsoft.com/office/drawing/2014/main" val="2564591482"/>
                    </a:ext>
                  </a:extLst>
                </a:gridCol>
              </a:tblGrid>
              <a:tr h="990584">
                <a:tc>
                  <a:txBody>
                    <a:bodyPr/>
                    <a:lstStyle/>
                    <a:p>
                      <a:r>
                        <a:rPr lang="en-US" sz="1800" dirty="0">
                          <a:solidFill>
                            <a:schemeClr val="bg1"/>
                          </a:solidFill>
                          <a:latin typeface="Arial" panose="020B0604020202020204" pitchFamily="34" charset="0"/>
                          <a:cs typeface="Arial" panose="020B0604020202020204" pitchFamily="34" charset="0"/>
                        </a:rPr>
                        <a:t>Act (Date Enacted) Procompetitive Legislation</a:t>
                      </a:r>
                    </a:p>
                  </a:txBody>
                  <a:tcPr marL="91384" marR="91384" anchor="b"/>
                </a:tc>
                <a:tc>
                  <a:txBody>
                    <a:bodyPr/>
                    <a:lstStyle/>
                    <a:p>
                      <a:pPr algn="l"/>
                      <a:r>
                        <a:rPr lang="en-US" sz="1800" dirty="0">
                          <a:solidFill>
                            <a:schemeClr val="bg1"/>
                          </a:solidFill>
                          <a:latin typeface="Arial" panose="020B0604020202020204" pitchFamily="34" charset="0"/>
                          <a:cs typeface="Arial" panose="020B0604020202020204" pitchFamily="34" charset="0"/>
                        </a:rPr>
                        <a:t>Purpose</a:t>
                      </a:r>
                    </a:p>
                  </a:txBody>
                  <a:tcPr marL="91384" marR="91384" anchor="b"/>
                </a:tc>
                <a:extLst>
                  <a:ext uri="{0D108BD9-81ED-4DB2-BD59-A6C34878D82A}">
                    <a16:rowId xmlns:a16="http://schemas.microsoft.com/office/drawing/2014/main" val="929213733"/>
                  </a:ext>
                </a:extLst>
              </a:tr>
              <a:tr h="621029">
                <a:tc>
                  <a:txBody>
                    <a:bodyPr/>
                    <a:lstStyle/>
                    <a:p>
                      <a:r>
                        <a:rPr lang="en-US" sz="1800" dirty="0">
                          <a:latin typeface="Arial" panose="020B0604020202020204" pitchFamily="34" charset="0"/>
                          <a:cs typeface="Arial" panose="020B0604020202020204" pitchFamily="34" charset="0"/>
                        </a:rPr>
                        <a:t>Lanham Act (1946)</a:t>
                      </a:r>
                    </a:p>
                  </a:txBody>
                  <a:tcPr marL="91384" marR="91384"/>
                </a:tc>
                <a:tc>
                  <a:txBody>
                    <a:bodyPr/>
                    <a:lstStyle/>
                    <a:p>
                      <a:r>
                        <a:rPr lang="en-US" sz="1800">
                          <a:latin typeface="Arial" panose="020B0604020202020204" pitchFamily="34" charset="0"/>
                          <a:cs typeface="Arial" panose="020B0604020202020204" pitchFamily="34" charset="0"/>
                        </a:rPr>
                        <a:t>Provides protections for and regulation of brand names, brand marks, trade names, and trademarks</a:t>
                      </a:r>
                      <a:endParaRPr lang="en-US" sz="1800" dirty="0">
                        <a:latin typeface="Arial" panose="020B0604020202020204" pitchFamily="34" charset="0"/>
                        <a:cs typeface="Arial" panose="020B0604020202020204" pitchFamily="34" charset="0"/>
                      </a:endParaRPr>
                    </a:p>
                  </a:txBody>
                  <a:tcPr marL="91384" marR="91384"/>
                </a:tc>
                <a:extLst>
                  <a:ext uri="{0D108BD9-81ED-4DB2-BD59-A6C34878D82A}">
                    <a16:rowId xmlns:a16="http://schemas.microsoft.com/office/drawing/2014/main" val="3068399663"/>
                  </a:ext>
                </a:extLst>
              </a:tr>
              <a:tr h="990584">
                <a:tc>
                  <a:txBody>
                    <a:bodyPr/>
                    <a:lstStyle/>
                    <a:p>
                      <a:r>
                        <a:rPr lang="en-US" sz="1800" dirty="0">
                          <a:latin typeface="Arial" panose="020B0604020202020204" pitchFamily="34" charset="0"/>
                          <a:cs typeface="Arial" panose="020B0604020202020204" pitchFamily="34" charset="0"/>
                        </a:rPr>
                        <a:t>Celler-Kefauver Act (1950)</a:t>
                      </a:r>
                    </a:p>
                  </a:txBody>
                  <a:tcPr marL="91384" marR="91384"/>
                </a:tc>
                <a:tc>
                  <a:txBody>
                    <a:bodyPr/>
                    <a:lstStyle/>
                    <a:p>
                      <a:r>
                        <a:rPr lang="en-US" sz="1800" dirty="0">
                          <a:latin typeface="Arial" panose="020B0604020202020204" pitchFamily="34" charset="0"/>
                          <a:cs typeface="Arial" panose="020B0604020202020204" pitchFamily="34" charset="0"/>
                        </a:rPr>
                        <a:t>Prohibits any corporation engaged in commerce from acquiring the whole or any part of the stock or other share of the capital assets of another corporation when the effect substantially lessens competition or tends to create a monopoly</a:t>
                      </a:r>
                    </a:p>
                  </a:txBody>
                  <a:tcPr marL="91384" marR="91384"/>
                </a:tc>
                <a:extLst>
                  <a:ext uri="{0D108BD9-81ED-4DB2-BD59-A6C34878D82A}">
                    <a16:rowId xmlns:a16="http://schemas.microsoft.com/office/drawing/2014/main" val="2017040155"/>
                  </a:ext>
                </a:extLst>
              </a:tr>
              <a:tr h="990584">
                <a:tc>
                  <a:txBody>
                    <a:bodyPr/>
                    <a:lstStyle/>
                    <a:p>
                      <a:r>
                        <a:rPr lang="en-US" sz="1800" dirty="0">
                          <a:latin typeface="Arial" panose="020B0604020202020204" pitchFamily="34" charset="0"/>
                          <a:cs typeface="Arial" panose="020B0604020202020204" pitchFamily="34" charset="0"/>
                        </a:rPr>
                        <a:t>Fair Packaging and Labeling Act (1966)</a:t>
                      </a:r>
                    </a:p>
                  </a:txBody>
                  <a:tcPr marL="91384" marR="91384"/>
                </a:tc>
                <a:tc>
                  <a:txBody>
                    <a:bodyPr/>
                    <a:lstStyle/>
                    <a:p>
                      <a:r>
                        <a:rPr lang="en-US" sz="1800" dirty="0">
                          <a:latin typeface="Arial" panose="020B0604020202020204" pitchFamily="34" charset="0"/>
                          <a:cs typeface="Arial" panose="020B0604020202020204" pitchFamily="34" charset="0"/>
                        </a:rPr>
                        <a:t>Makes illegal the unfair or deceptive packaging or labeling of consumer products</a:t>
                      </a:r>
                    </a:p>
                  </a:txBody>
                  <a:tcPr marL="91384" marR="91384"/>
                </a:tc>
                <a:extLst>
                  <a:ext uri="{0D108BD9-81ED-4DB2-BD59-A6C34878D82A}">
                    <a16:rowId xmlns:a16="http://schemas.microsoft.com/office/drawing/2014/main" val="3415972897"/>
                  </a:ext>
                </a:extLst>
              </a:tr>
              <a:tr h="887185">
                <a:tc>
                  <a:txBody>
                    <a:bodyPr/>
                    <a:lstStyle/>
                    <a:p>
                      <a:r>
                        <a:rPr lang="en-US" sz="1800" dirty="0">
                          <a:latin typeface="Arial" panose="020B0604020202020204" pitchFamily="34" charset="0"/>
                          <a:cs typeface="Arial" panose="020B0604020202020204" pitchFamily="34" charset="0"/>
                        </a:rPr>
                        <a:t>Magnuson-Moss Warranty (FTC) Act (1975)</a:t>
                      </a:r>
                    </a:p>
                  </a:txBody>
                  <a:tcPr marL="91384" marR="91384"/>
                </a:tc>
                <a:tc>
                  <a:txBody>
                    <a:bodyPr/>
                    <a:lstStyle/>
                    <a:p>
                      <a:r>
                        <a:rPr lang="en-US" sz="1800" dirty="0">
                          <a:latin typeface="Arial" panose="020B0604020202020204" pitchFamily="34" charset="0"/>
                          <a:cs typeface="Arial" panose="020B0604020202020204" pitchFamily="34" charset="0"/>
                        </a:rPr>
                        <a:t>Provides for minimum disclosure standards for written consumer product warranties; defines minimum consent standards for written warranties; allows the FTC to prescribe interpretive rules in policy statements regarding unfair or deceptive practices</a:t>
                      </a:r>
                    </a:p>
                  </a:txBody>
                  <a:tcPr marL="91384" marR="91384"/>
                </a:tc>
                <a:extLst>
                  <a:ext uri="{0D108BD9-81ED-4DB2-BD59-A6C34878D82A}">
                    <a16:rowId xmlns:a16="http://schemas.microsoft.com/office/drawing/2014/main" val="770083775"/>
                  </a:ext>
                </a:extLst>
              </a:tr>
              <a:tr h="693409">
                <a:tc>
                  <a:txBody>
                    <a:bodyPr/>
                    <a:lstStyle/>
                    <a:p>
                      <a:r>
                        <a:rPr lang="en-US" sz="1800" dirty="0">
                          <a:latin typeface="Arial" panose="020B0604020202020204" pitchFamily="34" charset="0"/>
                          <a:cs typeface="Arial" panose="020B0604020202020204" pitchFamily="34" charset="0"/>
                        </a:rPr>
                        <a:t>Consumer Goods Pricing Act (1975)</a:t>
                      </a:r>
                    </a:p>
                  </a:txBody>
                  <a:tcPr marL="91384" marR="91384"/>
                </a:tc>
                <a:tc>
                  <a:txBody>
                    <a:bodyPr/>
                    <a:lstStyle/>
                    <a:p>
                      <a:r>
                        <a:rPr lang="en-US" sz="1800" dirty="0">
                          <a:latin typeface="Arial" panose="020B0604020202020204" pitchFamily="34" charset="0"/>
                          <a:cs typeface="Arial" panose="020B0604020202020204" pitchFamily="34" charset="0"/>
                        </a:rPr>
                        <a:t>Prohibits the use of price-maintenance agreements among manufacturers and resellers in interstate commerce.</a:t>
                      </a:r>
                    </a:p>
                  </a:txBody>
                  <a:tcPr marL="91384" marR="91384"/>
                </a:tc>
                <a:extLst>
                  <a:ext uri="{0D108BD9-81ED-4DB2-BD59-A6C34878D82A}">
                    <a16:rowId xmlns:a16="http://schemas.microsoft.com/office/drawing/2014/main" val="3373640361"/>
                  </a:ext>
                </a:extLst>
              </a:tr>
            </a:tbl>
          </a:graphicData>
        </a:graphic>
      </p:graphicFrame>
    </p:spTree>
    <p:extLst>
      <p:ext uri="{BB962C8B-B14F-4D97-AF65-F5344CB8AC3E}">
        <p14:creationId xmlns:p14="http://schemas.microsoft.com/office/powerpoint/2010/main" val="3950425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a:t>Table 3.2 – Major Federal Laws That Affect Marketing Decisions </a:t>
            </a:r>
            <a:r>
              <a:rPr lang="en-US" sz="1800" dirty="0"/>
              <a:t>(slide 3 of 5)</a:t>
            </a:r>
          </a:p>
        </p:txBody>
      </p:sp>
      <p:graphicFrame>
        <p:nvGraphicFramePr>
          <p:cNvPr id="11" name="Table Placeholder 10"/>
          <p:cNvGraphicFramePr>
            <a:graphicFrameLocks noGrp="1"/>
          </p:cNvGraphicFramePr>
          <p:nvPr>
            <p:ph type="tbl" sz="quarter" idx="10"/>
            <p:extLst>
              <p:ext uri="{D42A27DB-BD31-4B8C-83A1-F6EECF244321}">
                <p14:modId xmlns:p14="http://schemas.microsoft.com/office/powerpoint/2010/main" val="1479997225"/>
              </p:ext>
            </p:extLst>
          </p:nvPr>
        </p:nvGraphicFramePr>
        <p:xfrm>
          <a:off x="298918" y="1337860"/>
          <a:ext cx="11737571" cy="4663440"/>
        </p:xfrm>
        <a:graphic>
          <a:graphicData uri="http://schemas.openxmlformats.org/drawingml/2006/table">
            <a:tbl>
              <a:tblPr firstRow="1" bandRow="1">
                <a:tableStyleId>{5C22544A-7EE6-4342-B048-85BDC9FD1C3A}</a:tableStyleId>
              </a:tblPr>
              <a:tblGrid>
                <a:gridCol w="2696787">
                  <a:extLst>
                    <a:ext uri="{9D8B030D-6E8A-4147-A177-3AD203B41FA5}">
                      <a16:colId xmlns:a16="http://schemas.microsoft.com/office/drawing/2014/main" val="3532458289"/>
                    </a:ext>
                  </a:extLst>
                </a:gridCol>
                <a:gridCol w="9040784">
                  <a:extLst>
                    <a:ext uri="{9D8B030D-6E8A-4147-A177-3AD203B41FA5}">
                      <a16:colId xmlns:a16="http://schemas.microsoft.com/office/drawing/2014/main" val="2564591482"/>
                    </a:ext>
                  </a:extLst>
                </a:gridCol>
              </a:tblGrid>
              <a:tr h="898710">
                <a:tc>
                  <a:txBody>
                    <a:bodyPr/>
                    <a:lstStyle/>
                    <a:p>
                      <a:r>
                        <a:rPr lang="en-US" sz="1800" dirty="0">
                          <a:solidFill>
                            <a:schemeClr val="bg1"/>
                          </a:solidFill>
                          <a:latin typeface="Arial" panose="020B0604020202020204" pitchFamily="34" charset="0"/>
                          <a:cs typeface="Arial" panose="020B0604020202020204" pitchFamily="34" charset="0"/>
                        </a:rPr>
                        <a:t>Act (Date Enacted) Procompetitive Legislation</a:t>
                      </a:r>
                    </a:p>
                  </a:txBody>
                  <a:tcPr marL="91384" marR="91384" anchor="b"/>
                </a:tc>
                <a:tc>
                  <a:txBody>
                    <a:bodyPr/>
                    <a:lstStyle/>
                    <a:p>
                      <a:pPr algn="l"/>
                      <a:r>
                        <a:rPr lang="en-US" sz="1800" dirty="0">
                          <a:solidFill>
                            <a:schemeClr val="bg1"/>
                          </a:solidFill>
                          <a:latin typeface="Arial" panose="020B0604020202020204" pitchFamily="34" charset="0"/>
                          <a:cs typeface="Arial" panose="020B0604020202020204" pitchFamily="34" charset="0"/>
                        </a:rPr>
                        <a:t>Purpose</a:t>
                      </a:r>
                    </a:p>
                  </a:txBody>
                  <a:tcPr marL="91384" marR="91384" anchor="b"/>
                </a:tc>
                <a:extLst>
                  <a:ext uri="{0D108BD9-81ED-4DB2-BD59-A6C34878D82A}">
                    <a16:rowId xmlns:a16="http://schemas.microsoft.com/office/drawing/2014/main" val="929213733"/>
                  </a:ext>
                </a:extLst>
              </a:tr>
              <a:tr h="627449">
                <a:tc>
                  <a:txBody>
                    <a:bodyPr/>
                    <a:lstStyle/>
                    <a:p>
                      <a:r>
                        <a:rPr lang="en-US" sz="1800" dirty="0">
                          <a:latin typeface="Arial" panose="020B0604020202020204" pitchFamily="34" charset="0"/>
                          <a:cs typeface="Arial" panose="020B0604020202020204" pitchFamily="34" charset="0"/>
                        </a:rPr>
                        <a:t>Foreign Corrupt Practices  Act (1977)</a:t>
                      </a:r>
                    </a:p>
                  </a:txBody>
                  <a:tcPr marL="91384" marR="91384"/>
                </a:tc>
                <a:tc>
                  <a:txBody>
                    <a:bodyPr/>
                    <a:lstStyle/>
                    <a:p>
                      <a:r>
                        <a:rPr lang="en-US" sz="1800" dirty="0">
                          <a:latin typeface="Arial" panose="020B0604020202020204" pitchFamily="34" charset="0"/>
                          <a:cs typeface="Arial" panose="020B0604020202020204" pitchFamily="34" charset="0"/>
                        </a:rPr>
                        <a:t>Prohibits American companies from making illicit payments to foreign officials  in order to obtain or keep business</a:t>
                      </a:r>
                    </a:p>
                  </a:txBody>
                  <a:tcPr marL="91384" marR="91384"/>
                </a:tc>
                <a:extLst>
                  <a:ext uri="{0D108BD9-81ED-4DB2-BD59-A6C34878D82A}">
                    <a16:rowId xmlns:a16="http://schemas.microsoft.com/office/drawing/2014/main" val="2017040155"/>
                  </a:ext>
                </a:extLst>
              </a:tr>
              <a:tr h="896356">
                <a:tc>
                  <a:txBody>
                    <a:bodyPr/>
                    <a:lstStyle/>
                    <a:p>
                      <a:r>
                        <a:rPr lang="en-US" sz="1800" dirty="0">
                          <a:latin typeface="Arial" panose="020B0604020202020204" pitchFamily="34" charset="0"/>
                          <a:cs typeface="Arial" panose="020B0604020202020204" pitchFamily="34" charset="0"/>
                        </a:rPr>
                        <a:t>Trademark Counterfeiting  Act (1980)</a:t>
                      </a:r>
                    </a:p>
                  </a:txBody>
                  <a:tcPr marL="91384" marR="91384"/>
                </a:tc>
                <a:tc>
                  <a:txBody>
                    <a:bodyPr/>
                    <a:lstStyle/>
                    <a:p>
                      <a:r>
                        <a:rPr lang="en-US" sz="1800" dirty="0">
                          <a:latin typeface="Arial" panose="020B0604020202020204" pitchFamily="34" charset="0"/>
                          <a:cs typeface="Arial" panose="020B0604020202020204" pitchFamily="34" charset="0"/>
                        </a:rPr>
                        <a:t>Imposes civil and criminal penalties against those who deal in counterfeit  consumer goods or any counterfeit goods that can threaten health or safety</a:t>
                      </a:r>
                    </a:p>
                  </a:txBody>
                  <a:tcPr marL="91384" marR="91384"/>
                </a:tc>
                <a:extLst>
                  <a:ext uri="{0D108BD9-81ED-4DB2-BD59-A6C34878D82A}">
                    <a16:rowId xmlns:a16="http://schemas.microsoft.com/office/drawing/2014/main" val="3373640361"/>
                  </a:ext>
                </a:extLst>
              </a:tr>
              <a:tr h="627449">
                <a:tc>
                  <a:txBody>
                    <a:bodyPr/>
                    <a:lstStyle/>
                    <a:p>
                      <a:r>
                        <a:rPr lang="en-US" sz="1800" dirty="0">
                          <a:latin typeface="Arial" panose="020B0604020202020204" pitchFamily="34" charset="0"/>
                          <a:cs typeface="Arial" panose="020B0604020202020204" pitchFamily="34" charset="0"/>
                        </a:rPr>
                        <a:t>Trademark Law Revision  Act (1988)</a:t>
                      </a:r>
                    </a:p>
                  </a:txBody>
                  <a:tcPr marL="91384" marR="91384"/>
                </a:tc>
                <a:tc>
                  <a:txBody>
                    <a:bodyPr/>
                    <a:lstStyle/>
                    <a:p>
                      <a:r>
                        <a:rPr lang="en-US" sz="1800" dirty="0">
                          <a:latin typeface="Arial" panose="020B0604020202020204" pitchFamily="34" charset="0"/>
                          <a:cs typeface="Arial" panose="020B0604020202020204" pitchFamily="34" charset="0"/>
                        </a:rPr>
                        <a:t>Amends the Lanham Act to allow brands not yet introduced to be protected through registration with the Patent and Trademark Office</a:t>
                      </a:r>
                    </a:p>
                  </a:txBody>
                  <a:tcPr marL="91384" marR="91384"/>
                </a:tc>
                <a:extLst>
                  <a:ext uri="{0D108BD9-81ED-4DB2-BD59-A6C34878D82A}">
                    <a16:rowId xmlns:a16="http://schemas.microsoft.com/office/drawing/2014/main" val="4053888524"/>
                  </a:ext>
                </a:extLst>
              </a:tr>
              <a:tr h="627449">
                <a:tc>
                  <a:txBody>
                    <a:bodyPr/>
                    <a:lstStyle/>
                    <a:p>
                      <a:r>
                        <a:rPr lang="en-US" sz="1800" dirty="0">
                          <a:latin typeface="Arial" panose="020B0604020202020204" pitchFamily="34" charset="0"/>
                          <a:cs typeface="Arial" panose="020B0604020202020204" pitchFamily="34" charset="0"/>
                        </a:rPr>
                        <a:t>Nutrition Labeling and Education  Act (1990)</a:t>
                      </a:r>
                    </a:p>
                  </a:txBody>
                  <a:tcPr marL="91384" marR="91384"/>
                </a:tc>
                <a:tc>
                  <a:txBody>
                    <a:bodyPr/>
                    <a:lstStyle/>
                    <a:p>
                      <a:r>
                        <a:rPr lang="en-US" sz="1800" dirty="0">
                          <a:latin typeface="Arial" panose="020B0604020202020204" pitchFamily="34" charset="0"/>
                          <a:cs typeface="Arial" panose="020B0604020202020204" pitchFamily="34" charset="0"/>
                        </a:rPr>
                        <a:t>Prohibits exaggerated health claims; requires all processed foods to contain labels with nutritional information</a:t>
                      </a:r>
                    </a:p>
                  </a:txBody>
                  <a:tcPr marL="91384" marR="91384"/>
                </a:tc>
                <a:extLst>
                  <a:ext uri="{0D108BD9-81ED-4DB2-BD59-A6C34878D82A}">
                    <a16:rowId xmlns:a16="http://schemas.microsoft.com/office/drawing/2014/main" val="3449226020"/>
                  </a:ext>
                </a:extLst>
              </a:tr>
              <a:tr h="627449">
                <a:tc>
                  <a:txBody>
                    <a:bodyPr/>
                    <a:lstStyle/>
                    <a:p>
                      <a:r>
                        <a:rPr lang="en-US" sz="1800" dirty="0">
                          <a:latin typeface="Arial" panose="020B0604020202020204" pitchFamily="34" charset="0"/>
                          <a:cs typeface="Arial" panose="020B0604020202020204" pitchFamily="34" charset="0"/>
                        </a:rPr>
                        <a:t>Telephone Consumer Protection  Act (1991)</a:t>
                      </a:r>
                    </a:p>
                  </a:txBody>
                  <a:tcPr marL="91384" marR="91384"/>
                </a:tc>
                <a:tc>
                  <a:txBody>
                    <a:bodyPr/>
                    <a:lstStyle/>
                    <a:p>
                      <a:r>
                        <a:rPr lang="en-US" sz="1800" dirty="0">
                          <a:latin typeface="Arial" panose="020B0604020202020204" pitchFamily="34" charset="0"/>
                          <a:cs typeface="Arial" panose="020B0604020202020204" pitchFamily="34" charset="0"/>
                        </a:rPr>
                        <a:t>Establishes procedures to avoid unwanted telephone solicitations; prohibits marketers from using an automated telephone dialing system or an artificial or prerecorded voice to certain telephone lines</a:t>
                      </a:r>
                    </a:p>
                  </a:txBody>
                  <a:tcPr marL="91384" marR="91384"/>
                </a:tc>
                <a:extLst>
                  <a:ext uri="{0D108BD9-81ED-4DB2-BD59-A6C34878D82A}">
                    <a16:rowId xmlns:a16="http://schemas.microsoft.com/office/drawing/2014/main" val="1532645702"/>
                  </a:ext>
                </a:extLst>
              </a:tr>
            </a:tbl>
          </a:graphicData>
        </a:graphic>
      </p:graphicFrame>
    </p:spTree>
    <p:extLst>
      <p:ext uri="{BB962C8B-B14F-4D97-AF65-F5344CB8AC3E}">
        <p14:creationId xmlns:p14="http://schemas.microsoft.com/office/powerpoint/2010/main" val="2995346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a:t>Table 3.2 – Major Federal Laws That Affect Marketing Decisions </a:t>
            </a:r>
            <a:r>
              <a:rPr lang="en-US" sz="1800" dirty="0"/>
              <a:t>(slide 4 of 5)</a:t>
            </a:r>
          </a:p>
        </p:txBody>
      </p:sp>
      <p:graphicFrame>
        <p:nvGraphicFramePr>
          <p:cNvPr id="11" name="Table Placeholder 10"/>
          <p:cNvGraphicFramePr>
            <a:graphicFrameLocks noGrp="1"/>
          </p:cNvGraphicFramePr>
          <p:nvPr>
            <p:ph type="tbl" sz="quarter" idx="10"/>
            <p:extLst>
              <p:ext uri="{D42A27DB-BD31-4B8C-83A1-F6EECF244321}">
                <p14:modId xmlns:p14="http://schemas.microsoft.com/office/powerpoint/2010/main" val="627328339"/>
              </p:ext>
            </p:extLst>
          </p:nvPr>
        </p:nvGraphicFramePr>
        <p:xfrm>
          <a:off x="298918" y="1337860"/>
          <a:ext cx="11774893" cy="4362693"/>
        </p:xfrm>
        <a:graphic>
          <a:graphicData uri="http://schemas.openxmlformats.org/drawingml/2006/table">
            <a:tbl>
              <a:tblPr firstRow="1" bandRow="1">
                <a:tableStyleId>{5C22544A-7EE6-4342-B048-85BDC9FD1C3A}</a:tableStyleId>
              </a:tblPr>
              <a:tblGrid>
                <a:gridCol w="2705363">
                  <a:extLst>
                    <a:ext uri="{9D8B030D-6E8A-4147-A177-3AD203B41FA5}">
                      <a16:colId xmlns:a16="http://schemas.microsoft.com/office/drawing/2014/main" val="3532458289"/>
                    </a:ext>
                  </a:extLst>
                </a:gridCol>
                <a:gridCol w="9069530">
                  <a:extLst>
                    <a:ext uri="{9D8B030D-6E8A-4147-A177-3AD203B41FA5}">
                      <a16:colId xmlns:a16="http://schemas.microsoft.com/office/drawing/2014/main" val="2564591482"/>
                    </a:ext>
                  </a:extLst>
                </a:gridCol>
              </a:tblGrid>
              <a:tr h="979413">
                <a:tc>
                  <a:txBody>
                    <a:bodyPr/>
                    <a:lstStyle/>
                    <a:p>
                      <a:r>
                        <a:rPr lang="en-US" sz="1800" dirty="0">
                          <a:solidFill>
                            <a:schemeClr val="bg1"/>
                          </a:solidFill>
                          <a:latin typeface="Arial" panose="020B0604020202020204" pitchFamily="34" charset="0"/>
                          <a:cs typeface="Arial" panose="020B0604020202020204" pitchFamily="34" charset="0"/>
                        </a:rPr>
                        <a:t>Act (Date Enacted) Procompetitive Legislation</a:t>
                      </a:r>
                    </a:p>
                  </a:txBody>
                  <a:tcPr marL="91384" marR="91384" anchor="b"/>
                </a:tc>
                <a:tc>
                  <a:txBody>
                    <a:bodyPr/>
                    <a:lstStyle/>
                    <a:p>
                      <a:pPr algn="l"/>
                      <a:r>
                        <a:rPr lang="en-US" sz="1800" dirty="0">
                          <a:solidFill>
                            <a:schemeClr val="bg1"/>
                          </a:solidFill>
                          <a:latin typeface="Arial" panose="020B0604020202020204" pitchFamily="34" charset="0"/>
                          <a:cs typeface="Arial" panose="020B0604020202020204" pitchFamily="34" charset="0"/>
                        </a:rPr>
                        <a:t>Purpose</a:t>
                      </a:r>
                    </a:p>
                  </a:txBody>
                  <a:tcPr marL="91384" marR="91384" anchor="b"/>
                </a:tc>
                <a:extLst>
                  <a:ext uri="{0D108BD9-81ED-4DB2-BD59-A6C34878D82A}">
                    <a16:rowId xmlns:a16="http://schemas.microsoft.com/office/drawing/2014/main" val="929213733"/>
                  </a:ext>
                </a:extLst>
              </a:tr>
              <a:tr h="614026">
                <a:tc>
                  <a:txBody>
                    <a:bodyPr/>
                    <a:lstStyle/>
                    <a:p>
                      <a:r>
                        <a:rPr lang="en-US" sz="1800" dirty="0">
                          <a:latin typeface="Arial" panose="020B0604020202020204" pitchFamily="34" charset="0"/>
                          <a:cs typeface="Arial" panose="020B0604020202020204" pitchFamily="34" charset="0"/>
                        </a:rPr>
                        <a:t>Federal Trademark Dilution Act (1995)</a:t>
                      </a:r>
                    </a:p>
                  </a:txBody>
                  <a:tcPr marL="91384" marR="91384"/>
                </a:tc>
                <a:tc>
                  <a:txBody>
                    <a:bodyPr/>
                    <a:lstStyle/>
                    <a:p>
                      <a:r>
                        <a:rPr lang="en-US" sz="1800" dirty="0">
                          <a:latin typeface="Arial" panose="020B0604020202020204" pitchFamily="34" charset="0"/>
                          <a:cs typeface="Arial" panose="020B0604020202020204" pitchFamily="34" charset="0"/>
                        </a:rPr>
                        <a:t>Grants trademark owners the right to protect trademarks and requires relinquishment  of names that match or parallel existing trademarks</a:t>
                      </a:r>
                    </a:p>
                  </a:txBody>
                  <a:tcPr marL="91384" marR="91384"/>
                </a:tc>
                <a:extLst>
                  <a:ext uri="{0D108BD9-81ED-4DB2-BD59-A6C34878D82A}">
                    <a16:rowId xmlns:a16="http://schemas.microsoft.com/office/drawing/2014/main" val="3373640361"/>
                  </a:ext>
                </a:extLst>
              </a:tr>
              <a:tr h="614026">
                <a:tc>
                  <a:txBody>
                    <a:bodyPr/>
                    <a:lstStyle/>
                    <a:p>
                      <a:r>
                        <a:rPr lang="en-US" sz="1800" dirty="0">
                          <a:latin typeface="Arial" panose="020B0604020202020204" pitchFamily="34" charset="0"/>
                          <a:cs typeface="Arial" panose="020B0604020202020204" pitchFamily="34" charset="0"/>
                        </a:rPr>
                        <a:t>Digital Millennium Copyright  Act (1996)</a:t>
                      </a:r>
                    </a:p>
                  </a:txBody>
                  <a:tcPr marL="91384" marR="91384"/>
                </a:tc>
                <a:tc>
                  <a:txBody>
                    <a:bodyPr/>
                    <a:lstStyle/>
                    <a:p>
                      <a:r>
                        <a:rPr lang="en-US" sz="1800" dirty="0">
                          <a:latin typeface="Arial" panose="020B0604020202020204" pitchFamily="34" charset="0"/>
                          <a:cs typeface="Arial" panose="020B0604020202020204" pitchFamily="34" charset="0"/>
                        </a:rPr>
                        <a:t>Refined copyright laws to protect digital versions of copyrighted materials, including music and movies</a:t>
                      </a:r>
                    </a:p>
                  </a:txBody>
                  <a:tcPr marL="91384" marR="91384"/>
                </a:tc>
                <a:extLst>
                  <a:ext uri="{0D108BD9-81ED-4DB2-BD59-A6C34878D82A}">
                    <a16:rowId xmlns:a16="http://schemas.microsoft.com/office/drawing/2014/main" val="4053888524"/>
                  </a:ext>
                </a:extLst>
              </a:tr>
              <a:tr h="877180">
                <a:tc>
                  <a:txBody>
                    <a:bodyPr/>
                    <a:lstStyle/>
                    <a:p>
                      <a:r>
                        <a:rPr lang="en-US" sz="1800" dirty="0">
                          <a:latin typeface="Arial" panose="020B0604020202020204" pitchFamily="34" charset="0"/>
                          <a:cs typeface="Arial" panose="020B0604020202020204" pitchFamily="34" charset="0"/>
                        </a:rPr>
                        <a:t>Children’s Online Privacy Protection Act (2000)</a:t>
                      </a:r>
                    </a:p>
                  </a:txBody>
                  <a:tcPr marL="91384" marR="91384"/>
                </a:tc>
                <a:tc>
                  <a:txBody>
                    <a:bodyPr/>
                    <a:lstStyle/>
                    <a:p>
                      <a:r>
                        <a:rPr lang="en-US" sz="1800" dirty="0">
                          <a:latin typeface="Arial" panose="020B0604020202020204" pitchFamily="34" charset="0"/>
                          <a:cs typeface="Arial" panose="020B0604020202020204" pitchFamily="34" charset="0"/>
                        </a:rPr>
                        <a:t>Regulates the collection of personally identifiable information (name, address, email address, hobbies, interests, or information collected through cookies) online from children under age 13</a:t>
                      </a:r>
                    </a:p>
                  </a:txBody>
                  <a:tcPr marL="91384" marR="91384"/>
                </a:tc>
                <a:extLst>
                  <a:ext uri="{0D108BD9-81ED-4DB2-BD59-A6C34878D82A}">
                    <a16:rowId xmlns:a16="http://schemas.microsoft.com/office/drawing/2014/main" val="1532645702"/>
                  </a:ext>
                </a:extLst>
              </a:tr>
              <a:tr h="877180">
                <a:tc>
                  <a:txBody>
                    <a:bodyPr/>
                    <a:lstStyle/>
                    <a:p>
                      <a:r>
                        <a:rPr lang="en-US" sz="1800" dirty="0">
                          <a:latin typeface="Arial" panose="020B0604020202020204" pitchFamily="34" charset="0"/>
                          <a:cs typeface="Arial" panose="020B0604020202020204" pitchFamily="34" charset="0"/>
                        </a:rPr>
                        <a:t>Do Not Call Implementation  Act (2003)</a:t>
                      </a:r>
                    </a:p>
                  </a:txBody>
                  <a:tcPr marL="91384" marR="91384"/>
                </a:tc>
                <a:tc>
                  <a:txBody>
                    <a:bodyPr/>
                    <a:lstStyle/>
                    <a:p>
                      <a:r>
                        <a:rPr lang="en-US" sz="1800" dirty="0">
                          <a:latin typeface="Arial" panose="020B0604020202020204" pitchFamily="34" charset="0"/>
                          <a:cs typeface="Arial" panose="020B0604020202020204" pitchFamily="34" charset="0"/>
                        </a:rPr>
                        <a:t>Directs the FCC and FTC to coordinate so their rules are consistent regarding tele-marketing call practices including the Do Not Call Registry and other lists, as well as call abandonment; in 2008, the FTC amended its rules and banned prerecorded sales pitches for all but a few cases</a:t>
                      </a:r>
                    </a:p>
                  </a:txBody>
                  <a:tcPr marL="91384" marR="91384"/>
                </a:tc>
                <a:extLst>
                  <a:ext uri="{0D108BD9-81ED-4DB2-BD59-A6C34878D82A}">
                    <a16:rowId xmlns:a16="http://schemas.microsoft.com/office/drawing/2014/main" val="2227876308"/>
                  </a:ext>
                </a:extLst>
              </a:tr>
            </a:tbl>
          </a:graphicData>
        </a:graphic>
      </p:graphicFrame>
    </p:spTree>
    <p:extLst>
      <p:ext uri="{BB962C8B-B14F-4D97-AF65-F5344CB8AC3E}">
        <p14:creationId xmlns:p14="http://schemas.microsoft.com/office/powerpoint/2010/main" val="857082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a:t>Table 3.2 – Major Federal Laws That Affect Marketing Decisions </a:t>
            </a:r>
            <a:r>
              <a:rPr lang="en-US" sz="1800" dirty="0"/>
              <a:t>(slide 5 of 5)</a:t>
            </a:r>
          </a:p>
        </p:txBody>
      </p:sp>
      <p:graphicFrame>
        <p:nvGraphicFramePr>
          <p:cNvPr id="11" name="Table Placeholder 10"/>
          <p:cNvGraphicFramePr>
            <a:graphicFrameLocks noGrp="1"/>
          </p:cNvGraphicFramePr>
          <p:nvPr>
            <p:ph type="tbl" sz="quarter" idx="10"/>
            <p:extLst>
              <p:ext uri="{D42A27DB-BD31-4B8C-83A1-F6EECF244321}">
                <p14:modId xmlns:p14="http://schemas.microsoft.com/office/powerpoint/2010/main" val="653799064"/>
              </p:ext>
            </p:extLst>
          </p:nvPr>
        </p:nvGraphicFramePr>
        <p:xfrm>
          <a:off x="298918" y="1337860"/>
          <a:ext cx="11737571" cy="2832924"/>
        </p:xfrm>
        <a:graphic>
          <a:graphicData uri="http://schemas.openxmlformats.org/drawingml/2006/table">
            <a:tbl>
              <a:tblPr firstRow="1" bandRow="1">
                <a:tableStyleId>{5C22544A-7EE6-4342-B048-85BDC9FD1C3A}</a:tableStyleId>
              </a:tblPr>
              <a:tblGrid>
                <a:gridCol w="2696787">
                  <a:extLst>
                    <a:ext uri="{9D8B030D-6E8A-4147-A177-3AD203B41FA5}">
                      <a16:colId xmlns:a16="http://schemas.microsoft.com/office/drawing/2014/main" val="3532458289"/>
                    </a:ext>
                  </a:extLst>
                </a:gridCol>
                <a:gridCol w="9040784">
                  <a:extLst>
                    <a:ext uri="{9D8B030D-6E8A-4147-A177-3AD203B41FA5}">
                      <a16:colId xmlns:a16="http://schemas.microsoft.com/office/drawing/2014/main" val="2564591482"/>
                    </a:ext>
                  </a:extLst>
                </a:gridCol>
              </a:tblGrid>
              <a:tr h="898710">
                <a:tc>
                  <a:txBody>
                    <a:bodyPr/>
                    <a:lstStyle/>
                    <a:p>
                      <a:r>
                        <a:rPr lang="en-US" sz="1800" dirty="0">
                          <a:solidFill>
                            <a:schemeClr val="bg1"/>
                          </a:solidFill>
                          <a:latin typeface="Arial" panose="020B0604020202020204" pitchFamily="34" charset="0"/>
                          <a:cs typeface="Arial" panose="020B0604020202020204" pitchFamily="34" charset="0"/>
                        </a:rPr>
                        <a:t>Act (Date Enacted) Procompetitive Legislation</a:t>
                      </a:r>
                    </a:p>
                  </a:txBody>
                  <a:tcPr marL="91384" marR="91384" anchor="b"/>
                </a:tc>
                <a:tc>
                  <a:txBody>
                    <a:bodyPr/>
                    <a:lstStyle/>
                    <a:p>
                      <a:pPr algn="l"/>
                      <a:r>
                        <a:rPr lang="en-US" sz="1800" dirty="0">
                          <a:solidFill>
                            <a:schemeClr val="bg1"/>
                          </a:solidFill>
                          <a:latin typeface="Arial" panose="020B0604020202020204" pitchFamily="34" charset="0"/>
                          <a:cs typeface="Arial" panose="020B0604020202020204" pitchFamily="34" charset="0"/>
                        </a:rPr>
                        <a:t>Purpose</a:t>
                      </a:r>
                    </a:p>
                  </a:txBody>
                  <a:tcPr marL="91384" marR="91384" anchor="b"/>
                </a:tc>
                <a:extLst>
                  <a:ext uri="{0D108BD9-81ED-4DB2-BD59-A6C34878D82A}">
                    <a16:rowId xmlns:a16="http://schemas.microsoft.com/office/drawing/2014/main" val="929213733"/>
                  </a:ext>
                </a:extLst>
              </a:tr>
              <a:tr h="627449">
                <a:tc>
                  <a:txBody>
                    <a:bodyPr/>
                    <a:lstStyle/>
                    <a:p>
                      <a:r>
                        <a:rPr lang="en-US" sz="1800" dirty="0">
                          <a:latin typeface="Arial" panose="020B0604020202020204" pitchFamily="34" charset="0"/>
                          <a:cs typeface="Arial" panose="020B0604020202020204" pitchFamily="34" charset="0"/>
                        </a:rPr>
                        <a:t>Credit Card Act (2009)</a:t>
                      </a:r>
                    </a:p>
                  </a:txBody>
                  <a:tcPr marL="91384" marR="91384"/>
                </a:tc>
                <a:tc>
                  <a:txBody>
                    <a:bodyPr/>
                    <a:lstStyle/>
                    <a:p>
                      <a:r>
                        <a:rPr lang="en-US" sz="1800" dirty="0">
                          <a:latin typeface="Arial" panose="020B0604020202020204" pitchFamily="34" charset="0"/>
                          <a:cs typeface="Arial" panose="020B0604020202020204" pitchFamily="34" charset="0"/>
                        </a:rPr>
                        <a:t>Implements strict rules on credit card companies regarding topics such as issuing credit to youths, terms disclosure, interest rates, and fees</a:t>
                      </a:r>
                    </a:p>
                  </a:txBody>
                  <a:tcPr marL="91384" marR="91384"/>
                </a:tc>
                <a:extLst>
                  <a:ext uri="{0D108BD9-81ED-4DB2-BD59-A6C34878D82A}">
                    <a16:rowId xmlns:a16="http://schemas.microsoft.com/office/drawing/2014/main" val="2017040155"/>
                  </a:ext>
                </a:extLst>
              </a:tr>
              <a:tr h="1278444">
                <a:tc>
                  <a:txBody>
                    <a:bodyPr/>
                    <a:lstStyle/>
                    <a:p>
                      <a:r>
                        <a:rPr lang="en-US" sz="1800" dirty="0">
                          <a:latin typeface="Arial" panose="020B0604020202020204" pitchFamily="34" charset="0"/>
                          <a:cs typeface="Arial" panose="020B0604020202020204" pitchFamily="34" charset="0"/>
                        </a:rPr>
                        <a:t>Dodd-Frank Wall Street Reform and Consumer Protection Act (2010)</a:t>
                      </a:r>
                    </a:p>
                  </a:txBody>
                  <a:tcPr marL="91384" marR="91384"/>
                </a:tc>
                <a:tc>
                  <a:txBody>
                    <a:bodyPr/>
                    <a:lstStyle/>
                    <a:p>
                      <a:r>
                        <a:rPr lang="en-US" sz="1800" dirty="0">
                          <a:latin typeface="Arial" panose="020B0604020202020204" pitchFamily="34" charset="0"/>
                          <a:cs typeface="Arial" panose="020B0604020202020204" pitchFamily="34" charset="0"/>
                        </a:rPr>
                        <a:t>Promotes financial reform to increase accountability and transparency in the financial industry, protects consumers from deceptive financial practices, and establishes the Bureau of Consumer Financial Protection</a:t>
                      </a:r>
                    </a:p>
                  </a:txBody>
                  <a:tcPr marL="91384" marR="91384"/>
                </a:tc>
                <a:extLst>
                  <a:ext uri="{0D108BD9-81ED-4DB2-BD59-A6C34878D82A}">
                    <a16:rowId xmlns:a16="http://schemas.microsoft.com/office/drawing/2014/main" val="3373640361"/>
                  </a:ext>
                </a:extLst>
              </a:tr>
            </a:tbl>
          </a:graphicData>
        </a:graphic>
      </p:graphicFrame>
    </p:spTree>
    <p:extLst>
      <p:ext uri="{BB962C8B-B14F-4D97-AF65-F5344CB8AC3E}">
        <p14:creationId xmlns:p14="http://schemas.microsoft.com/office/powerpoint/2010/main" val="4173468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Procompetitive Legislation</a:t>
            </a:r>
          </a:p>
        </p:txBody>
      </p:sp>
      <p:sp>
        <p:nvSpPr>
          <p:cNvPr id="2" name="Text Placeholder 1"/>
          <p:cNvSpPr>
            <a:spLocks noGrp="1"/>
          </p:cNvSpPr>
          <p:nvPr>
            <p:ph type="body" sz="quarter" idx="17"/>
          </p:nvPr>
        </p:nvSpPr>
        <p:spPr/>
        <p:txBody>
          <a:bodyPr/>
          <a:lstStyle/>
          <a:p>
            <a:r>
              <a:rPr lang="en-US" dirty="0"/>
              <a:t>Procompetitive laws are designed to preserve competition</a:t>
            </a:r>
          </a:p>
          <a:p>
            <a:pPr lvl="1"/>
            <a:r>
              <a:rPr lang="en-US" dirty="0"/>
              <a:t>Most of these laws were enacted to end various antitrade practices deemed unacceptable by society</a:t>
            </a:r>
          </a:p>
          <a:p>
            <a:pPr lvl="1"/>
            <a:r>
              <a:rPr lang="en-US" dirty="0"/>
              <a:t>Laws have also been created to prevent businesses from gaining an unfair advantage through bribery</a:t>
            </a:r>
          </a:p>
          <a:p>
            <a:endParaRPr lang="en-US" dirty="0"/>
          </a:p>
        </p:txBody>
      </p:sp>
    </p:spTree>
    <p:extLst>
      <p:ext uri="{BB962C8B-B14F-4D97-AF65-F5344CB8AC3E}">
        <p14:creationId xmlns:p14="http://schemas.microsoft.com/office/powerpoint/2010/main" val="2328671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Consumer Protection Legislation</a:t>
            </a:r>
          </a:p>
        </p:txBody>
      </p:sp>
      <p:sp>
        <p:nvSpPr>
          <p:cNvPr id="2" name="Text Placeholder 1"/>
          <p:cNvSpPr>
            <a:spLocks noGrp="1"/>
          </p:cNvSpPr>
          <p:nvPr>
            <p:ph type="body" sz="quarter" idx="17"/>
          </p:nvPr>
        </p:nvSpPr>
        <p:spPr/>
        <p:txBody>
          <a:bodyPr/>
          <a:lstStyle/>
          <a:p>
            <a:r>
              <a:rPr lang="en-US" dirty="0"/>
              <a:t>A number of consumer protection laws deal with consumer safety and are designed to protect people from actual and potential physical harm caused by adulteration or mislabeling</a:t>
            </a:r>
          </a:p>
          <a:p>
            <a:r>
              <a:rPr lang="en-US" dirty="0"/>
              <a:t>Other laws prohibit the sale of various hazardous products</a:t>
            </a:r>
          </a:p>
          <a:p>
            <a:r>
              <a:rPr lang="en-US" dirty="0"/>
              <a:t>Others concern automobile safety</a:t>
            </a:r>
          </a:p>
          <a:p>
            <a:r>
              <a:rPr lang="en-US" dirty="0"/>
              <a:t>Congress has also passed several laws concerning information disclosure</a:t>
            </a:r>
          </a:p>
          <a:p>
            <a:r>
              <a:rPr lang="en-US" dirty="0"/>
              <a:t>Other laws focus on particular marketing activities:</a:t>
            </a:r>
          </a:p>
          <a:p>
            <a:pPr lvl="1"/>
            <a:r>
              <a:rPr lang="en-US" sz="1800" dirty="0"/>
              <a:t>Product development and testing</a:t>
            </a:r>
          </a:p>
          <a:p>
            <a:pPr lvl="1"/>
            <a:r>
              <a:rPr lang="en-US" sz="1800" dirty="0"/>
              <a:t>Packaging</a:t>
            </a:r>
          </a:p>
          <a:p>
            <a:pPr lvl="1"/>
            <a:r>
              <a:rPr lang="en-US" sz="1800" dirty="0"/>
              <a:t>Labeling</a:t>
            </a:r>
          </a:p>
          <a:p>
            <a:pPr lvl="1"/>
            <a:r>
              <a:rPr lang="en-US" sz="1800" dirty="0"/>
              <a:t>Advertising</a:t>
            </a:r>
          </a:p>
          <a:p>
            <a:pPr lvl="1"/>
            <a:r>
              <a:rPr lang="en-US" sz="1800" dirty="0"/>
              <a:t>Consumer financing</a:t>
            </a:r>
          </a:p>
          <a:p>
            <a:endParaRPr lang="en-US" dirty="0"/>
          </a:p>
        </p:txBody>
      </p:sp>
    </p:spTree>
    <p:extLst>
      <p:ext uri="{BB962C8B-B14F-4D97-AF65-F5344CB8AC3E}">
        <p14:creationId xmlns:p14="http://schemas.microsoft.com/office/powerpoint/2010/main" val="3540660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Encouraging Compliance with Laws </a:t>
            </a:r>
            <a:br>
              <a:rPr lang="en-US" dirty="0"/>
            </a:br>
            <a:r>
              <a:rPr lang="en-US" dirty="0"/>
              <a:t>and Regulations</a:t>
            </a:r>
          </a:p>
        </p:txBody>
      </p:sp>
      <p:sp>
        <p:nvSpPr>
          <p:cNvPr id="2" name="Text Placeholder 1"/>
          <p:cNvSpPr>
            <a:spLocks noGrp="1"/>
          </p:cNvSpPr>
          <p:nvPr>
            <p:ph type="body" sz="quarter" idx="17"/>
          </p:nvPr>
        </p:nvSpPr>
        <p:spPr/>
        <p:txBody>
          <a:bodyPr/>
          <a:lstStyle/>
          <a:p>
            <a:r>
              <a:rPr lang="en-US" dirty="0"/>
              <a:t>The current trend is moving away from legally-based organizational compliance programs</a:t>
            </a:r>
          </a:p>
          <a:p>
            <a:pPr lvl="1"/>
            <a:r>
              <a:rPr lang="en-US" dirty="0"/>
              <a:t>Instead, many companies are choosing to provide incentives that foster a culture of ethics and responsibility that encourages compliance with laws and regulations</a:t>
            </a:r>
          </a:p>
          <a:p>
            <a:endParaRPr lang="en-US" dirty="0"/>
          </a:p>
        </p:txBody>
      </p:sp>
    </p:spTree>
    <p:extLst>
      <p:ext uri="{BB962C8B-B14F-4D97-AF65-F5344CB8AC3E}">
        <p14:creationId xmlns:p14="http://schemas.microsoft.com/office/powerpoint/2010/main" val="3506939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Regulatory Agencies</a:t>
            </a:r>
          </a:p>
        </p:txBody>
      </p:sp>
      <p:sp>
        <p:nvSpPr>
          <p:cNvPr id="2" name="Text Placeholder 1"/>
          <p:cNvSpPr>
            <a:spLocks noGrp="1"/>
          </p:cNvSpPr>
          <p:nvPr>
            <p:ph type="body" sz="quarter" idx="17"/>
          </p:nvPr>
        </p:nvSpPr>
        <p:spPr/>
        <p:txBody>
          <a:bodyPr/>
          <a:lstStyle/>
          <a:p>
            <a:r>
              <a:rPr lang="en-US" dirty="0"/>
              <a:t>Regulatory agencies monitor many marketing activities and usually have the power to enforce specific laws, as well as some discretion in establishing operating rules and regulations to guide certain types of industry practices</a:t>
            </a:r>
          </a:p>
          <a:p>
            <a:endParaRPr lang="en-US" dirty="0"/>
          </a:p>
        </p:txBody>
      </p:sp>
    </p:spTree>
    <p:extLst>
      <p:ext uri="{BB962C8B-B14F-4D97-AF65-F5344CB8AC3E}">
        <p14:creationId xmlns:p14="http://schemas.microsoft.com/office/powerpoint/2010/main" val="1575558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Federal Trade Commission (FTC)</a:t>
            </a:r>
          </a:p>
        </p:txBody>
      </p:sp>
      <p:sp>
        <p:nvSpPr>
          <p:cNvPr id="2" name="Text Placeholder 1"/>
          <p:cNvSpPr>
            <a:spLocks noGrp="1"/>
          </p:cNvSpPr>
          <p:nvPr>
            <p:ph type="body" sz="quarter" idx="17"/>
          </p:nvPr>
        </p:nvSpPr>
        <p:spPr/>
        <p:txBody>
          <a:bodyPr/>
          <a:lstStyle/>
          <a:p>
            <a:r>
              <a:rPr lang="en-US" b="1" dirty="0">
                <a:solidFill>
                  <a:srgbClr val="3083C5"/>
                </a:solidFill>
              </a:rPr>
              <a:t>Federal Trade Commission (FTC) </a:t>
            </a:r>
            <a:r>
              <a:rPr lang="en-US" dirty="0"/>
              <a:t>– An agency that regulates a variety of business practices and curbs false advertising, misleading pricing, and deceptive packaging and labeling</a:t>
            </a:r>
          </a:p>
          <a:p>
            <a:r>
              <a:rPr lang="en-US" dirty="0"/>
              <a:t>Most heavily influences marketing activities (of all the federal regulatory units)</a:t>
            </a:r>
          </a:p>
          <a:p>
            <a:r>
              <a:rPr lang="en-US" dirty="0"/>
              <a:t>Assists businesses in complying with laws and evaluates new marketing methods every year</a:t>
            </a:r>
          </a:p>
          <a:p>
            <a:endParaRPr lang="en-US" dirty="0"/>
          </a:p>
        </p:txBody>
      </p:sp>
    </p:spTree>
    <p:extLst>
      <p:ext uri="{BB962C8B-B14F-4D97-AF65-F5344CB8AC3E}">
        <p14:creationId xmlns:p14="http://schemas.microsoft.com/office/powerpoint/2010/main" val="21931871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08062-CE23-40C2-BC8F-BA0207A092DC}"/>
              </a:ext>
            </a:extLst>
          </p:cNvPr>
          <p:cNvSpPr>
            <a:spLocks noGrp="1"/>
          </p:cNvSpPr>
          <p:nvPr>
            <p:ph type="title"/>
          </p:nvPr>
        </p:nvSpPr>
        <p:spPr/>
        <p:txBody>
          <a:bodyPr/>
          <a:lstStyle/>
          <a:p>
            <a:r>
              <a:rPr lang="en-US" dirty="0"/>
              <a:t>Figure 3.2 – Federal Trade Commission Enforcement Tools</a:t>
            </a:r>
          </a:p>
        </p:txBody>
      </p:sp>
      <p:pic>
        <p:nvPicPr>
          <p:cNvPr id="6" name="Picture Placeholder 5" descr="A series of 5 horizontally arranged rectangles representing Federal Commission Enforcement Tools. From left to right the rectangles are labeled. Cease and desist order, A court order to a&#10;business to stop engaging in an illegal practice. Consent decree, An order for a business to stop engaging in questionable&#10;activities to avoid prosecution. Redress, Money paid to customer to settle or resolve&#10;a complaint. Corrective advertising, A requirement that a business make new&#10;advertisement to correct misinformation. And Civil penalties, Court-ordered civil fines for up to $10,000 per day for violating&#10;a cease and desist order.">
            <a:extLst>
              <a:ext uri="{FF2B5EF4-FFF2-40B4-BE49-F238E27FC236}">
                <a16:creationId xmlns:a16="http://schemas.microsoft.com/office/drawing/2014/main" id="{E8517120-2125-4AB5-9666-8AF0C286F815}"/>
              </a:ext>
            </a:extLst>
          </p:cNvPr>
          <p:cNvPicPr>
            <a:picLocks noGrp="1" noChangeAspect="1"/>
          </p:cNvPicPr>
          <p:nvPr>
            <p:ph type="pic" sz="quarter" idx="10"/>
          </p:nvPr>
        </p:nvPicPr>
        <p:blipFill>
          <a:blip r:embed="rId2"/>
          <a:stretch>
            <a:fillRect/>
          </a:stretch>
        </p:blipFill>
        <p:spPr>
          <a:xfrm>
            <a:off x="593011" y="1670340"/>
            <a:ext cx="11005977" cy="3517320"/>
          </a:xfrm>
        </p:spPr>
      </p:pic>
    </p:spTree>
    <p:extLst>
      <p:ext uri="{BB962C8B-B14F-4D97-AF65-F5344CB8AC3E}">
        <p14:creationId xmlns:p14="http://schemas.microsoft.com/office/powerpoint/2010/main" val="23300771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Self-Regulatory Forces</a:t>
            </a:r>
          </a:p>
        </p:txBody>
      </p:sp>
      <p:sp>
        <p:nvSpPr>
          <p:cNvPr id="2" name="Text Placeholder 1"/>
          <p:cNvSpPr>
            <a:spLocks noGrp="1"/>
          </p:cNvSpPr>
          <p:nvPr>
            <p:ph type="body" sz="quarter" idx="17"/>
          </p:nvPr>
        </p:nvSpPr>
        <p:spPr>
          <a:xfrm>
            <a:off x="743576" y="1268963"/>
            <a:ext cx="10711543" cy="4763537"/>
          </a:xfrm>
        </p:spPr>
        <p:txBody>
          <a:bodyPr>
            <a:normAutofit fontScale="92500" lnSpcReduction="20000"/>
          </a:bodyPr>
          <a:lstStyle/>
          <a:p>
            <a:r>
              <a:rPr lang="en-US" sz="2400" dirty="0"/>
              <a:t>In an attempt to be good corporate citizens and prevent government intervention, some businesses try to regulate themselves</a:t>
            </a:r>
          </a:p>
          <a:p>
            <a:pPr lvl="1"/>
            <a:r>
              <a:rPr lang="en-US" b="1" dirty="0">
                <a:solidFill>
                  <a:srgbClr val="3083C5"/>
                </a:solidFill>
              </a:rPr>
              <a:t>Better Business Bureau (BBB) </a:t>
            </a:r>
            <a:r>
              <a:rPr lang="en-US" dirty="0"/>
              <a:t>– A system of nongovernmental, independent, local regulatory agencies supported by local businesses that helps settle problems between customers and specific business firms</a:t>
            </a:r>
          </a:p>
          <a:p>
            <a:pPr lvl="1"/>
            <a:r>
              <a:rPr lang="en-US" b="1" dirty="0">
                <a:solidFill>
                  <a:srgbClr val="3083C5"/>
                </a:solidFill>
              </a:rPr>
              <a:t>National Advertising Review Board (</a:t>
            </a:r>
            <a:r>
              <a:rPr lang="en-US" b="1" dirty="0" err="1">
                <a:solidFill>
                  <a:srgbClr val="3083C5"/>
                </a:solidFill>
              </a:rPr>
              <a:t>NARB</a:t>
            </a:r>
            <a:r>
              <a:rPr lang="en-US" b="1" dirty="0">
                <a:solidFill>
                  <a:srgbClr val="3083C5"/>
                </a:solidFill>
              </a:rPr>
              <a:t>)</a:t>
            </a:r>
            <a:r>
              <a:rPr lang="en-US" dirty="0"/>
              <a:t> – A self-regulatory unit that considers challenges to issues raised by the National Advertising Division (an arm of the Council of Better Business Bureaus) about an advertisement</a:t>
            </a:r>
          </a:p>
          <a:p>
            <a:r>
              <a:rPr lang="en-US" sz="2400" dirty="0"/>
              <a:t>Advantages:</a:t>
            </a:r>
          </a:p>
          <a:p>
            <a:pPr lvl="1"/>
            <a:r>
              <a:rPr lang="en-US" dirty="0"/>
              <a:t>Establishment and implementation are usually less expensive</a:t>
            </a:r>
          </a:p>
          <a:p>
            <a:pPr lvl="1"/>
            <a:r>
              <a:rPr lang="en-US" dirty="0"/>
              <a:t>Guidelines are generally more realistic and operational</a:t>
            </a:r>
          </a:p>
          <a:p>
            <a:pPr lvl="1"/>
            <a:r>
              <a:rPr lang="en-US" dirty="0"/>
              <a:t>Effective self-regulatory programs reduce the need to expand government bureaucracy</a:t>
            </a:r>
          </a:p>
          <a:p>
            <a:r>
              <a:rPr lang="en-US" sz="2400" dirty="0"/>
              <a:t>Disadvantages:</a:t>
            </a:r>
          </a:p>
          <a:p>
            <a:pPr lvl="1"/>
            <a:r>
              <a:rPr lang="en-US" dirty="0"/>
              <a:t>When a trade association creates a set of industry guidelines for its members, nonmember firms do not have to abide by them</a:t>
            </a:r>
          </a:p>
          <a:p>
            <a:pPr lvl="1"/>
            <a:r>
              <a:rPr lang="en-US" dirty="0"/>
              <a:t>Many self-regulatory programs lack the tools or authority to enforce guidelines</a:t>
            </a:r>
          </a:p>
          <a:p>
            <a:pPr lvl="1"/>
            <a:r>
              <a:rPr lang="en-US" dirty="0"/>
              <a:t>Guidelines in self-regulatory programs are often less strict than those established by government agencies</a:t>
            </a:r>
          </a:p>
        </p:txBody>
      </p:sp>
    </p:spTree>
    <p:extLst>
      <p:ext uri="{BB962C8B-B14F-4D97-AF65-F5344CB8AC3E}">
        <p14:creationId xmlns:p14="http://schemas.microsoft.com/office/powerpoint/2010/main" val="2887677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38200" y="292185"/>
            <a:ext cx="10515600" cy="672105"/>
          </a:xfrm>
        </p:spPr>
        <p:txBody>
          <a:bodyPr/>
          <a:lstStyle/>
          <a:p>
            <a:r>
              <a:rPr lang="en-US" dirty="0"/>
              <a:t>Table 3.4 Self-Regulatory Issues in Marketing</a:t>
            </a:r>
          </a:p>
        </p:txBody>
      </p:sp>
      <p:graphicFrame>
        <p:nvGraphicFramePr>
          <p:cNvPr id="11" name="Table Placeholder 10"/>
          <p:cNvGraphicFramePr>
            <a:graphicFrameLocks noGrp="1"/>
          </p:cNvGraphicFramePr>
          <p:nvPr>
            <p:ph type="tbl" sz="quarter" idx="10"/>
            <p:extLst>
              <p:ext uri="{D42A27DB-BD31-4B8C-83A1-F6EECF244321}">
                <p14:modId xmlns:p14="http://schemas.microsoft.com/office/powerpoint/2010/main" val="1176970786"/>
              </p:ext>
            </p:extLst>
          </p:nvPr>
        </p:nvGraphicFramePr>
        <p:xfrm>
          <a:off x="3110884" y="1051560"/>
          <a:ext cx="5970232" cy="4754880"/>
        </p:xfrm>
        <a:graphic>
          <a:graphicData uri="http://schemas.openxmlformats.org/drawingml/2006/table">
            <a:tbl>
              <a:tblPr firstRow="1" bandRow="1">
                <a:tableStyleId>{5C22544A-7EE6-4342-B048-85BDC9FD1C3A}</a:tableStyleId>
              </a:tblPr>
              <a:tblGrid>
                <a:gridCol w="521153">
                  <a:extLst>
                    <a:ext uri="{9D8B030D-6E8A-4147-A177-3AD203B41FA5}">
                      <a16:colId xmlns:a16="http://schemas.microsoft.com/office/drawing/2014/main" val="3532458289"/>
                    </a:ext>
                  </a:extLst>
                </a:gridCol>
                <a:gridCol w="5449079">
                  <a:extLst>
                    <a:ext uri="{9D8B030D-6E8A-4147-A177-3AD203B41FA5}">
                      <a16:colId xmlns:a16="http://schemas.microsoft.com/office/drawing/2014/main" val="2564591482"/>
                    </a:ext>
                  </a:extLst>
                </a:gridCol>
              </a:tblGrid>
              <a:tr h="2894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6298"/>
                        </a:solidFill>
                        <a:latin typeface="Arial" panose="020B0604020202020204" pitchFamily="34" charset="0"/>
                        <a:ea typeface="Arial" charset="0"/>
                        <a:cs typeface="Arial" panose="020B0604020202020204" pitchFamily="34" charset="0"/>
                      </a:endParaRPr>
                    </a:p>
                  </a:txBody>
                  <a:tcPr/>
                </a:tc>
                <a:tc>
                  <a:txBody>
                    <a:bodyPr/>
                    <a:lstStyle/>
                    <a:p>
                      <a:r>
                        <a:rPr lang="en-US" dirty="0"/>
                        <a:t>Self-Regulatory Issues in Marketing</a:t>
                      </a:r>
                      <a:endParaRPr lang="en-US" dirty="0">
                        <a:solidFill>
                          <a:srgbClr val="006298"/>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17040155"/>
                  </a:ext>
                </a:extLst>
              </a:tr>
              <a:tr h="2894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1</a:t>
                      </a:r>
                    </a:p>
                  </a:txBody>
                  <a:tcPr/>
                </a:tc>
                <a:tc>
                  <a:txBody>
                    <a:bodyPr/>
                    <a:lstStyle/>
                    <a:p>
                      <a:r>
                        <a:rPr lang="en-US" dirty="0">
                          <a:solidFill>
                            <a:srgbClr val="006298"/>
                          </a:solidFill>
                          <a:latin typeface="Arial" panose="020B0604020202020204" pitchFamily="34" charset="0"/>
                          <a:cs typeface="Arial" panose="020B0604020202020204" pitchFamily="34" charset="0"/>
                        </a:rPr>
                        <a:t>Truthful Advertising Messages</a:t>
                      </a:r>
                    </a:p>
                  </a:txBody>
                  <a:tcPr/>
                </a:tc>
                <a:extLst>
                  <a:ext uri="{0D108BD9-81ED-4DB2-BD59-A6C34878D82A}">
                    <a16:rowId xmlns:a16="http://schemas.microsoft.com/office/drawing/2014/main" val="883522644"/>
                  </a:ext>
                </a:extLst>
              </a:tr>
              <a:tr h="289489">
                <a:tc>
                  <a:txBody>
                    <a:bodyPr/>
                    <a:lstStyle/>
                    <a:p>
                      <a:r>
                        <a:rPr lang="en-US" dirty="0">
                          <a:solidFill>
                            <a:srgbClr val="006298"/>
                          </a:solidFill>
                          <a:latin typeface="Arial" panose="020B0604020202020204" pitchFamily="34" charset="0"/>
                          <a:cs typeface="Arial" panose="020B0604020202020204" pitchFamily="34" charset="0"/>
                        </a:rPr>
                        <a:t>2</a:t>
                      </a:r>
                    </a:p>
                  </a:txBody>
                  <a:tcPr/>
                </a:tc>
                <a:tc>
                  <a:txBody>
                    <a:bodyPr/>
                    <a:lstStyle/>
                    <a:p>
                      <a:r>
                        <a:rPr lang="en-US" dirty="0">
                          <a:solidFill>
                            <a:srgbClr val="006298"/>
                          </a:solidFill>
                          <a:latin typeface="Arial" panose="020B0604020202020204" pitchFamily="34" charset="0"/>
                          <a:cs typeface="Arial" panose="020B0604020202020204" pitchFamily="34" charset="0"/>
                        </a:rPr>
                        <a:t>Health and Childhood Obesity</a:t>
                      </a:r>
                    </a:p>
                  </a:txBody>
                  <a:tcPr/>
                </a:tc>
                <a:extLst>
                  <a:ext uri="{0D108BD9-81ED-4DB2-BD59-A6C34878D82A}">
                    <a16:rowId xmlns:a16="http://schemas.microsoft.com/office/drawing/2014/main" val="3373640361"/>
                  </a:ext>
                </a:extLst>
              </a:tr>
              <a:tr h="289489">
                <a:tc>
                  <a:txBody>
                    <a:bodyPr/>
                    <a:lstStyle/>
                    <a:p>
                      <a:r>
                        <a:rPr lang="en-US" dirty="0">
                          <a:solidFill>
                            <a:srgbClr val="006298"/>
                          </a:solidFill>
                          <a:latin typeface="Arial" panose="020B0604020202020204" pitchFamily="34" charset="0"/>
                          <a:cs typeface="Arial" panose="020B0604020202020204" pitchFamily="34" charset="0"/>
                        </a:rPr>
                        <a:t>3</a:t>
                      </a:r>
                    </a:p>
                  </a:txBody>
                  <a:tcPr/>
                </a:tc>
                <a:tc>
                  <a:txBody>
                    <a:bodyPr/>
                    <a:lstStyle/>
                    <a:p>
                      <a:r>
                        <a:rPr lang="en-US" dirty="0">
                          <a:solidFill>
                            <a:srgbClr val="006298"/>
                          </a:solidFill>
                          <a:latin typeface="Arial" panose="020B0604020202020204" pitchFamily="34" charset="0"/>
                          <a:cs typeface="Arial" panose="020B0604020202020204" pitchFamily="34" charset="0"/>
                        </a:rPr>
                        <a:t>Internet Tracking/User Privacy</a:t>
                      </a:r>
                    </a:p>
                  </a:txBody>
                  <a:tcPr/>
                </a:tc>
                <a:extLst>
                  <a:ext uri="{0D108BD9-81ED-4DB2-BD59-A6C34878D82A}">
                    <a16:rowId xmlns:a16="http://schemas.microsoft.com/office/drawing/2014/main" val="4053888524"/>
                  </a:ext>
                </a:extLst>
              </a:tr>
              <a:tr h="289489">
                <a:tc>
                  <a:txBody>
                    <a:bodyPr/>
                    <a:lstStyle/>
                    <a:p>
                      <a:r>
                        <a:rPr lang="en-US" dirty="0">
                          <a:solidFill>
                            <a:srgbClr val="006298"/>
                          </a:solidFill>
                          <a:latin typeface="Arial" panose="020B0604020202020204" pitchFamily="34" charset="0"/>
                          <a:cs typeface="Arial" panose="020B0604020202020204" pitchFamily="34" charset="0"/>
                        </a:rPr>
                        <a:t>4</a:t>
                      </a:r>
                    </a:p>
                  </a:txBody>
                  <a:tcPr/>
                </a:tc>
                <a:tc>
                  <a:txBody>
                    <a:bodyPr/>
                    <a:lstStyle/>
                    <a:p>
                      <a:r>
                        <a:rPr lang="en-US" dirty="0">
                          <a:solidFill>
                            <a:srgbClr val="006298"/>
                          </a:solidFill>
                          <a:latin typeface="Arial" panose="020B0604020202020204" pitchFamily="34" charset="0"/>
                          <a:cs typeface="Arial" panose="020B0604020202020204" pitchFamily="34" charset="0"/>
                        </a:rPr>
                        <a:t>Concern for Vulnerable Populations</a:t>
                      </a:r>
                    </a:p>
                  </a:txBody>
                  <a:tcPr/>
                </a:tc>
                <a:extLst>
                  <a:ext uri="{0D108BD9-81ED-4DB2-BD59-A6C34878D82A}">
                    <a16:rowId xmlns:a16="http://schemas.microsoft.com/office/drawing/2014/main" val="3859054271"/>
                  </a:ext>
                </a:extLst>
              </a:tr>
              <a:tr h="315606">
                <a:tc>
                  <a:txBody>
                    <a:bodyPr/>
                    <a:lstStyle/>
                    <a:p>
                      <a:r>
                        <a:rPr lang="en-US" dirty="0">
                          <a:solidFill>
                            <a:srgbClr val="006298"/>
                          </a:solidFill>
                          <a:latin typeface="Arial" panose="020B0604020202020204" pitchFamily="34" charset="0"/>
                          <a:cs typeface="Arial" panose="020B0604020202020204" pitchFamily="34" charset="0"/>
                        </a:rPr>
                        <a:t>5</a:t>
                      </a:r>
                    </a:p>
                  </a:txBody>
                  <a:tcPr/>
                </a:tc>
                <a:tc>
                  <a:txBody>
                    <a:bodyPr/>
                    <a:lstStyle/>
                    <a:p>
                      <a:r>
                        <a:rPr lang="en-US" dirty="0">
                          <a:solidFill>
                            <a:srgbClr val="006298"/>
                          </a:solidFill>
                          <a:latin typeface="Arial" panose="020B0604020202020204" pitchFamily="34" charset="0"/>
                          <a:cs typeface="Arial" panose="020B0604020202020204" pitchFamily="34" charset="0"/>
                        </a:rPr>
                        <a:t>Failure to Deliver on Expectations and Promises</a:t>
                      </a:r>
                    </a:p>
                  </a:txBody>
                  <a:tcPr/>
                </a:tc>
                <a:extLst>
                  <a:ext uri="{0D108BD9-81ED-4DB2-BD59-A6C34878D82A}">
                    <a16:rowId xmlns:a16="http://schemas.microsoft.com/office/drawing/2014/main" val="3282211432"/>
                  </a:ext>
                </a:extLst>
              </a:tr>
              <a:tr h="324342">
                <a:tc>
                  <a:txBody>
                    <a:bodyPr/>
                    <a:lstStyle/>
                    <a:p>
                      <a:r>
                        <a:rPr lang="en-US" dirty="0">
                          <a:solidFill>
                            <a:srgbClr val="006298"/>
                          </a:solidFill>
                          <a:latin typeface="Arial" panose="020B0604020202020204" pitchFamily="34" charset="0"/>
                          <a:cs typeface="Arial" panose="020B0604020202020204" pitchFamily="34" charset="0"/>
                        </a:rPr>
                        <a:t>6</a:t>
                      </a:r>
                    </a:p>
                  </a:txBody>
                  <a:tcPr/>
                </a:tc>
                <a:tc>
                  <a:txBody>
                    <a:bodyPr/>
                    <a:lstStyle/>
                    <a:p>
                      <a:r>
                        <a:rPr lang="en-US" dirty="0">
                          <a:solidFill>
                            <a:srgbClr val="006298"/>
                          </a:solidFill>
                          <a:latin typeface="Arial" panose="020B0604020202020204" pitchFamily="34" charset="0"/>
                          <a:cs typeface="Arial" panose="020B0604020202020204" pitchFamily="34" charset="0"/>
                        </a:rPr>
                        <a:t>Sustainable Marketing Practices and Greenwashing</a:t>
                      </a:r>
                    </a:p>
                  </a:txBody>
                  <a:tcPr/>
                </a:tc>
                <a:extLst>
                  <a:ext uri="{0D108BD9-81ED-4DB2-BD59-A6C34878D82A}">
                    <a16:rowId xmlns:a16="http://schemas.microsoft.com/office/drawing/2014/main" val="2728723482"/>
                  </a:ext>
                </a:extLst>
              </a:tr>
              <a:tr h="293213">
                <a:tc>
                  <a:txBody>
                    <a:bodyPr/>
                    <a:lstStyle/>
                    <a:p>
                      <a:r>
                        <a:rPr lang="en-US" dirty="0">
                          <a:solidFill>
                            <a:srgbClr val="006298"/>
                          </a:solidFill>
                          <a:latin typeface="Arial" panose="020B0604020202020204" pitchFamily="34" charset="0"/>
                          <a:cs typeface="Arial" panose="020B0604020202020204" pitchFamily="34" charset="0"/>
                        </a:rPr>
                        <a:t>7</a:t>
                      </a:r>
                    </a:p>
                  </a:txBody>
                  <a:tcPr/>
                </a:tc>
                <a:tc>
                  <a:txBody>
                    <a:bodyPr/>
                    <a:lstStyle/>
                    <a:p>
                      <a:r>
                        <a:rPr lang="en-US" dirty="0">
                          <a:solidFill>
                            <a:srgbClr val="006298"/>
                          </a:solidFill>
                          <a:latin typeface="Arial" panose="020B0604020202020204" pitchFamily="34" charset="0"/>
                          <a:cs typeface="Arial" panose="020B0604020202020204" pitchFamily="34" charset="0"/>
                        </a:rPr>
                        <a:t>Transparent Pricing</a:t>
                      </a:r>
                    </a:p>
                  </a:txBody>
                  <a:tcPr/>
                </a:tc>
                <a:extLst>
                  <a:ext uri="{0D108BD9-81ED-4DB2-BD59-A6C34878D82A}">
                    <a16:rowId xmlns:a16="http://schemas.microsoft.com/office/drawing/2014/main" val="3224205028"/>
                  </a:ext>
                </a:extLst>
              </a:tr>
              <a:tr h="328669">
                <a:tc>
                  <a:txBody>
                    <a:bodyPr/>
                    <a:lstStyle/>
                    <a:p>
                      <a:r>
                        <a:rPr lang="en-US" dirty="0">
                          <a:solidFill>
                            <a:srgbClr val="006298"/>
                          </a:solidFill>
                          <a:latin typeface="Arial" panose="020B0604020202020204" pitchFamily="34" charset="0"/>
                          <a:cs typeface="Arial" panose="020B0604020202020204" pitchFamily="34" charset="0"/>
                        </a:rPr>
                        <a:t>8</a:t>
                      </a:r>
                    </a:p>
                  </a:txBody>
                  <a:tcPr/>
                </a:tc>
                <a:tc>
                  <a:txBody>
                    <a:bodyPr/>
                    <a:lstStyle/>
                    <a:p>
                      <a:r>
                        <a:rPr lang="en-US" dirty="0">
                          <a:solidFill>
                            <a:srgbClr val="006298"/>
                          </a:solidFill>
                          <a:latin typeface="Arial" panose="020B0604020202020204" pitchFamily="34" charset="0"/>
                          <a:cs typeface="Arial" panose="020B0604020202020204" pitchFamily="34" charset="0"/>
                        </a:rPr>
                        <a:t>Understandable Labeling and Packaging</a:t>
                      </a:r>
                    </a:p>
                  </a:txBody>
                  <a:tcPr/>
                </a:tc>
                <a:extLst>
                  <a:ext uri="{0D108BD9-81ED-4DB2-BD59-A6C34878D82A}">
                    <a16:rowId xmlns:a16="http://schemas.microsoft.com/office/drawing/2014/main" val="335180720"/>
                  </a:ext>
                </a:extLst>
              </a:tr>
              <a:tr h="354795">
                <a:tc>
                  <a:txBody>
                    <a:bodyPr/>
                    <a:lstStyle/>
                    <a:p>
                      <a:r>
                        <a:rPr lang="en-US" dirty="0">
                          <a:solidFill>
                            <a:srgbClr val="006298"/>
                          </a:solidFill>
                          <a:latin typeface="Arial" panose="020B0604020202020204" pitchFamily="34" charset="0"/>
                          <a:cs typeface="Arial" panose="020B0604020202020204" pitchFamily="34" charset="0"/>
                        </a:rPr>
                        <a:t>9</a:t>
                      </a:r>
                    </a:p>
                  </a:txBody>
                  <a:tcPr/>
                </a:tc>
                <a:tc>
                  <a:txBody>
                    <a:bodyPr/>
                    <a:lstStyle/>
                    <a:p>
                      <a:r>
                        <a:rPr lang="en-US" dirty="0">
                          <a:solidFill>
                            <a:srgbClr val="006298"/>
                          </a:solidFill>
                          <a:latin typeface="Arial" panose="020B0604020202020204" pitchFamily="34" charset="0"/>
                          <a:cs typeface="Arial" panose="020B0604020202020204" pitchFamily="34" charset="0"/>
                        </a:rPr>
                        <a:t>Supply Chain Relationships/Ethical Sourcing</a:t>
                      </a:r>
                    </a:p>
                  </a:txBody>
                  <a:tcPr/>
                </a:tc>
                <a:extLst>
                  <a:ext uri="{0D108BD9-81ED-4DB2-BD59-A6C34878D82A}">
                    <a16:rowId xmlns:a16="http://schemas.microsoft.com/office/drawing/2014/main" val="1488410751"/>
                  </a:ext>
                </a:extLst>
              </a:tr>
              <a:tr h="306276">
                <a:tc>
                  <a:txBody>
                    <a:bodyPr/>
                    <a:lstStyle/>
                    <a:p>
                      <a:r>
                        <a:rPr lang="en-US" dirty="0">
                          <a:solidFill>
                            <a:srgbClr val="006298"/>
                          </a:solidFill>
                          <a:latin typeface="Arial" panose="020B0604020202020204" pitchFamily="34" charset="0"/>
                          <a:cs typeface="Arial" panose="020B0604020202020204" pitchFamily="34" charset="0"/>
                        </a:rPr>
                        <a:t>10</a:t>
                      </a:r>
                    </a:p>
                  </a:txBody>
                  <a:tcPr/>
                </a:tc>
                <a:tc>
                  <a:txBody>
                    <a:bodyPr/>
                    <a:lstStyle/>
                    <a:p>
                      <a:r>
                        <a:rPr lang="en-US" dirty="0">
                          <a:solidFill>
                            <a:srgbClr val="006298"/>
                          </a:solidFill>
                          <a:latin typeface="Arial" panose="020B0604020202020204" pitchFamily="34" charset="0"/>
                          <a:cs typeface="Arial" panose="020B0604020202020204" pitchFamily="34" charset="0"/>
                        </a:rPr>
                        <a:t>Marketing of Dangerous Products</a:t>
                      </a:r>
                    </a:p>
                  </a:txBody>
                  <a:tcPr/>
                </a:tc>
                <a:extLst>
                  <a:ext uri="{0D108BD9-81ED-4DB2-BD59-A6C34878D82A}">
                    <a16:rowId xmlns:a16="http://schemas.microsoft.com/office/drawing/2014/main" val="670329355"/>
                  </a:ext>
                </a:extLst>
              </a:tr>
              <a:tr h="257756">
                <a:tc>
                  <a:txBody>
                    <a:bodyPr/>
                    <a:lstStyle/>
                    <a:p>
                      <a:r>
                        <a:rPr lang="en-US" dirty="0">
                          <a:solidFill>
                            <a:srgbClr val="006298"/>
                          </a:solidFill>
                          <a:latin typeface="Arial" panose="020B0604020202020204" pitchFamily="34" charset="0"/>
                          <a:cs typeface="Arial" panose="020B0604020202020204" pitchFamily="34" charset="0"/>
                        </a:rPr>
                        <a:t>11</a:t>
                      </a:r>
                    </a:p>
                  </a:txBody>
                  <a:tcPr/>
                </a:tc>
                <a:tc>
                  <a:txBody>
                    <a:bodyPr/>
                    <a:lstStyle/>
                    <a:p>
                      <a:r>
                        <a:rPr lang="en-US" dirty="0">
                          <a:solidFill>
                            <a:srgbClr val="006298"/>
                          </a:solidFill>
                          <a:latin typeface="Arial" panose="020B0604020202020204" pitchFamily="34" charset="0"/>
                          <a:cs typeface="Arial" panose="020B0604020202020204" pitchFamily="34" charset="0"/>
                        </a:rPr>
                        <a:t>Product Quality Failures</a:t>
                      </a:r>
                    </a:p>
                  </a:txBody>
                  <a:tcPr/>
                </a:tc>
                <a:extLst>
                  <a:ext uri="{0D108BD9-81ED-4DB2-BD59-A6C34878D82A}">
                    <a16:rowId xmlns:a16="http://schemas.microsoft.com/office/drawing/2014/main" val="2821430046"/>
                  </a:ext>
                </a:extLst>
              </a:tr>
              <a:tr h="274320">
                <a:tc>
                  <a:txBody>
                    <a:bodyPr/>
                    <a:lstStyle/>
                    <a:p>
                      <a:r>
                        <a:rPr lang="en-US" dirty="0">
                          <a:solidFill>
                            <a:srgbClr val="006298"/>
                          </a:solidFill>
                          <a:latin typeface="Arial" panose="020B0604020202020204" pitchFamily="34" charset="0"/>
                          <a:cs typeface="Arial" panose="020B0604020202020204" pitchFamily="34" charset="0"/>
                        </a:rPr>
                        <a:t>12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6298"/>
                          </a:solidFill>
                          <a:latin typeface="Arial" panose="020B0604020202020204" pitchFamily="34" charset="0"/>
                          <a:cs typeface="Arial" panose="020B0604020202020204" pitchFamily="34" charset="0"/>
                        </a:rPr>
                        <a:t>Nonresponse to Customer Complaints</a:t>
                      </a:r>
                    </a:p>
                  </a:txBody>
                  <a:tcPr/>
                </a:tc>
                <a:extLst>
                  <a:ext uri="{0D108BD9-81ED-4DB2-BD59-A6C34878D82A}">
                    <a16:rowId xmlns:a16="http://schemas.microsoft.com/office/drawing/2014/main" val="2037979240"/>
                  </a:ext>
                </a:extLst>
              </a:tr>
            </a:tbl>
          </a:graphicData>
        </a:graphic>
      </p:graphicFrame>
    </p:spTree>
    <p:extLst>
      <p:ext uri="{BB962C8B-B14F-4D97-AF65-F5344CB8AC3E}">
        <p14:creationId xmlns:p14="http://schemas.microsoft.com/office/powerpoint/2010/main" val="3775851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Technological Forces</a:t>
            </a:r>
          </a:p>
        </p:txBody>
      </p:sp>
      <p:sp>
        <p:nvSpPr>
          <p:cNvPr id="2" name="Text Placeholder 1"/>
          <p:cNvSpPr>
            <a:spLocks noGrp="1"/>
          </p:cNvSpPr>
          <p:nvPr>
            <p:ph type="body" sz="quarter" idx="17"/>
          </p:nvPr>
        </p:nvSpPr>
        <p:spPr/>
        <p:txBody>
          <a:bodyPr/>
          <a:lstStyle/>
          <a:p>
            <a:r>
              <a:rPr lang="en-US" b="1" dirty="0">
                <a:solidFill>
                  <a:srgbClr val="3083C5"/>
                </a:solidFill>
              </a:rPr>
              <a:t>Technology</a:t>
            </a:r>
            <a:r>
              <a:rPr lang="en-US" dirty="0"/>
              <a:t> – The application of knowledge and tools to solve problems and perform tasks more efficiently</a:t>
            </a:r>
          </a:p>
          <a:p>
            <a:r>
              <a:rPr lang="en-US" dirty="0"/>
              <a:t>The rapid technological growth of the last several decades is expected to accelerate</a:t>
            </a:r>
          </a:p>
          <a:p>
            <a:pPr marL="0" indent="0">
              <a:buNone/>
            </a:pPr>
            <a:endParaRPr lang="en-US" dirty="0"/>
          </a:p>
        </p:txBody>
      </p:sp>
    </p:spTree>
    <p:extLst>
      <p:ext uri="{BB962C8B-B14F-4D97-AF65-F5344CB8AC3E}">
        <p14:creationId xmlns:p14="http://schemas.microsoft.com/office/powerpoint/2010/main" val="38746083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Impact of Technology </a:t>
            </a:r>
            <a:r>
              <a:rPr lang="en-US" sz="1800" dirty="0"/>
              <a:t>(slide 1 of 2)</a:t>
            </a:r>
            <a:endParaRPr lang="en-US" dirty="0"/>
          </a:p>
        </p:txBody>
      </p:sp>
      <p:sp>
        <p:nvSpPr>
          <p:cNvPr id="2" name="Text Placeholder 1"/>
          <p:cNvSpPr>
            <a:spLocks noGrp="1"/>
          </p:cNvSpPr>
          <p:nvPr>
            <p:ph type="body" sz="quarter" idx="17"/>
          </p:nvPr>
        </p:nvSpPr>
        <p:spPr/>
        <p:txBody>
          <a:bodyPr/>
          <a:lstStyle/>
          <a:p>
            <a:r>
              <a:rPr lang="en-US" dirty="0"/>
              <a:t>Information technology (IT) is changing the lives of consumers across the globe</a:t>
            </a:r>
          </a:p>
          <a:p>
            <a:pPr lvl="1"/>
            <a:r>
              <a:rPr lang="en-US" dirty="0"/>
              <a:t>Offers lucrative career opportunities</a:t>
            </a:r>
          </a:p>
          <a:p>
            <a:pPr lvl="1"/>
            <a:r>
              <a:rPr lang="en-US" dirty="0"/>
              <a:t>Provides business opportunities for entrepreneurs</a:t>
            </a:r>
          </a:p>
          <a:p>
            <a:pPr lvl="1"/>
            <a:r>
              <a:rPr lang="en-US" dirty="0"/>
              <a:t>Improves supply-chain management</a:t>
            </a:r>
          </a:p>
          <a:p>
            <a:r>
              <a:rPr lang="en-US" dirty="0"/>
              <a:t>The importance of the internet will only increase in the future</a:t>
            </a:r>
          </a:p>
          <a:p>
            <a:r>
              <a:rPr lang="en-US" dirty="0"/>
              <a:t>Negative impacts include:</a:t>
            </a:r>
          </a:p>
          <a:p>
            <a:pPr lvl="1"/>
            <a:r>
              <a:rPr lang="en-US" dirty="0"/>
              <a:t>Concerns over privacy</a:t>
            </a:r>
          </a:p>
          <a:p>
            <a:pPr lvl="1"/>
            <a:r>
              <a:rPr lang="en-US" dirty="0"/>
              <a:t>Intellectual property protection issues</a:t>
            </a:r>
          </a:p>
          <a:p>
            <a:endParaRPr lang="en-US" dirty="0"/>
          </a:p>
        </p:txBody>
      </p:sp>
    </p:spTree>
    <p:extLst>
      <p:ext uri="{BB962C8B-B14F-4D97-AF65-F5344CB8AC3E}">
        <p14:creationId xmlns:p14="http://schemas.microsoft.com/office/powerpoint/2010/main" val="1882048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Impact of Technology </a:t>
            </a:r>
            <a:r>
              <a:rPr lang="en-US" sz="1800" dirty="0"/>
              <a:t>(slide 2 of 2)</a:t>
            </a:r>
            <a:endParaRPr lang="en-US" dirty="0"/>
          </a:p>
        </p:txBody>
      </p:sp>
      <p:sp>
        <p:nvSpPr>
          <p:cNvPr id="2" name="Text Placeholder 1"/>
          <p:cNvSpPr>
            <a:spLocks noGrp="1"/>
          </p:cNvSpPr>
          <p:nvPr>
            <p:ph type="body" sz="quarter" idx="17"/>
          </p:nvPr>
        </p:nvSpPr>
        <p:spPr/>
        <p:txBody>
          <a:bodyPr>
            <a:normAutofit lnSpcReduction="10000"/>
          </a:bodyPr>
          <a:lstStyle/>
          <a:p>
            <a:r>
              <a:rPr lang="en-US" dirty="0"/>
              <a:t>The effects of technology relate to such characteristics as dynamics, reach, and the self-sustaining nature of technological progress</a:t>
            </a:r>
          </a:p>
          <a:p>
            <a:pPr lvl="1"/>
            <a:r>
              <a:rPr lang="en-US" sz="1800" dirty="0"/>
              <a:t>The </a:t>
            </a:r>
            <a:r>
              <a:rPr lang="en-US" sz="1800" i="1" dirty="0"/>
              <a:t>dynamics</a:t>
            </a:r>
            <a:r>
              <a:rPr lang="en-US" sz="1800" dirty="0"/>
              <a:t> of technology involve the constant change that often challenges the structures of social institutions, including:</a:t>
            </a:r>
          </a:p>
          <a:p>
            <a:pPr lvl="2"/>
            <a:r>
              <a:rPr lang="en-US" sz="1600" dirty="0"/>
              <a:t>Social relationships</a:t>
            </a:r>
          </a:p>
          <a:p>
            <a:pPr lvl="2"/>
            <a:r>
              <a:rPr lang="en-US" sz="1600" dirty="0"/>
              <a:t>The legal system</a:t>
            </a:r>
          </a:p>
          <a:p>
            <a:pPr lvl="2"/>
            <a:r>
              <a:rPr lang="en-US" sz="1600" dirty="0"/>
              <a:t>Religion</a:t>
            </a:r>
          </a:p>
          <a:p>
            <a:pPr lvl="2"/>
            <a:r>
              <a:rPr lang="en-US" sz="1600" dirty="0"/>
              <a:t>Education</a:t>
            </a:r>
          </a:p>
          <a:p>
            <a:pPr lvl="2"/>
            <a:r>
              <a:rPr lang="en-US" sz="1600" dirty="0"/>
              <a:t>Business</a:t>
            </a:r>
          </a:p>
          <a:p>
            <a:pPr lvl="2"/>
            <a:r>
              <a:rPr lang="en-US" sz="1600" dirty="0"/>
              <a:t>Leisure</a:t>
            </a:r>
          </a:p>
          <a:p>
            <a:pPr lvl="1"/>
            <a:r>
              <a:rPr lang="en-US" sz="1800" i="1" dirty="0"/>
              <a:t>Reach</a:t>
            </a:r>
            <a:r>
              <a:rPr lang="en-US" sz="1800" dirty="0"/>
              <a:t> refers to the broad nature of technology as it moves through society</a:t>
            </a:r>
          </a:p>
          <a:p>
            <a:pPr lvl="1"/>
            <a:r>
              <a:rPr lang="en-US" sz="1800" dirty="0"/>
              <a:t>The </a:t>
            </a:r>
            <a:r>
              <a:rPr lang="en-US" sz="1800" i="1" dirty="0"/>
              <a:t>self-sustaining</a:t>
            </a:r>
            <a:r>
              <a:rPr lang="en-US" sz="1800" dirty="0"/>
              <a:t> nature of technology relates to the fact that technology acts as a catalyst to spur even faster development</a:t>
            </a:r>
          </a:p>
          <a:p>
            <a:pPr lvl="1"/>
            <a:r>
              <a:rPr lang="en-US" sz="1800" dirty="0"/>
              <a:t>The expanding opportunities for e-commerce, the sharing of business information, the ability to maintain business relationships, and the ability to conduct business transactions via digital networks are changing the relationship between businesses and consumers</a:t>
            </a:r>
          </a:p>
        </p:txBody>
      </p:sp>
    </p:spTree>
    <p:extLst>
      <p:ext uri="{BB962C8B-B14F-4D97-AF65-F5344CB8AC3E}">
        <p14:creationId xmlns:p14="http://schemas.microsoft.com/office/powerpoint/2010/main" val="6081485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Adoption and Use of Technology</a:t>
            </a:r>
          </a:p>
        </p:txBody>
      </p:sp>
      <p:sp>
        <p:nvSpPr>
          <p:cNvPr id="2" name="Text Placeholder 1"/>
          <p:cNvSpPr>
            <a:spLocks noGrp="1"/>
          </p:cNvSpPr>
          <p:nvPr>
            <p:ph type="body" sz="quarter" idx="17"/>
          </p:nvPr>
        </p:nvSpPr>
        <p:spPr/>
        <p:txBody>
          <a:bodyPr/>
          <a:lstStyle/>
          <a:p>
            <a:r>
              <a:rPr lang="en-US" dirty="0"/>
              <a:t>Firms must keep up with technological changes to maintain their status as market leaders</a:t>
            </a:r>
          </a:p>
          <a:p>
            <a:r>
              <a:rPr lang="en-US" dirty="0"/>
              <a:t>The extent to which a firm can protect inventions that stem from research also influences its use of technology</a:t>
            </a:r>
          </a:p>
          <a:p>
            <a:pPr lvl="1"/>
            <a:r>
              <a:rPr lang="en-US" dirty="0"/>
              <a:t>If groundbreaking products and processes cannot be protected through patents, a company is less likely to market them and make the benefits of its research available to competitors</a:t>
            </a:r>
          </a:p>
          <a:p>
            <a:r>
              <a:rPr lang="en-US" dirty="0"/>
              <a:t>Through a procedure known as </a:t>
            </a:r>
            <a:r>
              <a:rPr lang="en-US" i="1" dirty="0"/>
              <a:t>technology assessment</a:t>
            </a:r>
            <a:r>
              <a:rPr lang="en-US" dirty="0"/>
              <a:t>, managers try to foresee the effects of new products and processes on their firm’s operations, on other business organizations, and on society in general</a:t>
            </a:r>
          </a:p>
          <a:p>
            <a:pPr lvl="1"/>
            <a:r>
              <a:rPr lang="en-US" dirty="0"/>
              <a:t>With information obtained through a technology assessment, management tries to estimate whether benefits of adopting a specific technology outweigh costs to the firm and to society at large</a:t>
            </a:r>
          </a:p>
          <a:p>
            <a:endParaRPr lang="en-US" dirty="0"/>
          </a:p>
        </p:txBody>
      </p:sp>
    </p:spTree>
    <p:extLst>
      <p:ext uri="{BB962C8B-B14F-4D97-AF65-F5344CB8AC3E}">
        <p14:creationId xmlns:p14="http://schemas.microsoft.com/office/powerpoint/2010/main" val="36988937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Sociocultural Forces</a:t>
            </a:r>
          </a:p>
        </p:txBody>
      </p:sp>
      <p:sp>
        <p:nvSpPr>
          <p:cNvPr id="2" name="Text Placeholder 1"/>
          <p:cNvSpPr>
            <a:spLocks noGrp="1"/>
          </p:cNvSpPr>
          <p:nvPr>
            <p:ph type="body" sz="quarter" idx="17"/>
          </p:nvPr>
        </p:nvSpPr>
        <p:spPr/>
        <p:txBody>
          <a:bodyPr/>
          <a:lstStyle/>
          <a:p>
            <a:r>
              <a:rPr lang="en-US" b="1" dirty="0">
                <a:solidFill>
                  <a:srgbClr val="3083C5"/>
                </a:solidFill>
              </a:rPr>
              <a:t>Sociocultural forces </a:t>
            </a:r>
            <a:r>
              <a:rPr lang="en-US" dirty="0"/>
              <a:t>– The influences in a society and its culture(s) that change people’s:</a:t>
            </a:r>
          </a:p>
          <a:p>
            <a:pPr lvl="1"/>
            <a:r>
              <a:rPr lang="en-US" dirty="0"/>
              <a:t>Attitudes</a:t>
            </a:r>
          </a:p>
          <a:p>
            <a:pPr lvl="1"/>
            <a:r>
              <a:rPr lang="en-US" dirty="0"/>
              <a:t>Beliefs</a:t>
            </a:r>
          </a:p>
          <a:p>
            <a:pPr lvl="1"/>
            <a:r>
              <a:rPr lang="en-US" dirty="0"/>
              <a:t>Norms</a:t>
            </a:r>
          </a:p>
          <a:p>
            <a:pPr lvl="1"/>
            <a:r>
              <a:rPr lang="en-US" dirty="0"/>
              <a:t>Customs</a:t>
            </a:r>
          </a:p>
          <a:p>
            <a:pPr lvl="1"/>
            <a:r>
              <a:rPr lang="en-US" dirty="0"/>
              <a:t>Lifestyles</a:t>
            </a:r>
          </a:p>
          <a:p>
            <a:r>
              <a:rPr lang="en-US" dirty="0"/>
              <a:t>These forces help determine what, where, how, and when people buy products</a:t>
            </a:r>
          </a:p>
          <a:p>
            <a:endParaRPr lang="en-US" dirty="0"/>
          </a:p>
        </p:txBody>
      </p:sp>
    </p:spTree>
    <p:extLst>
      <p:ext uri="{BB962C8B-B14F-4D97-AF65-F5344CB8AC3E}">
        <p14:creationId xmlns:p14="http://schemas.microsoft.com/office/powerpoint/2010/main" val="19536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Demographic and Diversity Characteristics</a:t>
            </a:r>
          </a:p>
        </p:txBody>
      </p:sp>
      <p:sp>
        <p:nvSpPr>
          <p:cNvPr id="2" name="Text Placeholder 1"/>
          <p:cNvSpPr>
            <a:spLocks noGrp="1"/>
          </p:cNvSpPr>
          <p:nvPr>
            <p:ph type="body" sz="quarter" idx="17"/>
          </p:nvPr>
        </p:nvSpPr>
        <p:spPr/>
        <p:txBody>
          <a:bodyPr/>
          <a:lstStyle/>
          <a:p>
            <a:r>
              <a:rPr lang="en-US" dirty="0"/>
              <a:t>Changes in a population’s demographic characteristics lead to changes in how people live and consume products</a:t>
            </a:r>
          </a:p>
          <a:p>
            <a:pPr lvl="1"/>
            <a:r>
              <a:rPr lang="en-US" dirty="0"/>
              <a:t>Increasing proportion of older consumers and singles</a:t>
            </a:r>
          </a:p>
          <a:p>
            <a:pPr lvl="1"/>
            <a:r>
              <a:rPr lang="en-US" dirty="0"/>
              <a:t>Declining birth rate</a:t>
            </a:r>
          </a:p>
          <a:p>
            <a:pPr lvl="1"/>
            <a:r>
              <a:rPr lang="en-US" dirty="0"/>
              <a:t>Growing number of immigrants</a:t>
            </a:r>
          </a:p>
          <a:p>
            <a:r>
              <a:rPr lang="en-US" dirty="0"/>
              <a:t>A more diverse customer base means marketing practices must be modified and diversified to meet its changing needs</a:t>
            </a:r>
          </a:p>
          <a:p>
            <a:endParaRPr lang="en-US" dirty="0"/>
          </a:p>
        </p:txBody>
      </p:sp>
    </p:spTree>
    <p:extLst>
      <p:ext uri="{BB962C8B-B14F-4D97-AF65-F5344CB8AC3E}">
        <p14:creationId xmlns:p14="http://schemas.microsoft.com/office/powerpoint/2010/main" val="531372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Table 3.5 The Multicultural Nature of the U.S. Population</a:t>
            </a:r>
          </a:p>
        </p:txBody>
      </p:sp>
      <p:graphicFrame>
        <p:nvGraphicFramePr>
          <p:cNvPr id="11" name="Table Placeholder 10"/>
          <p:cNvGraphicFramePr>
            <a:graphicFrameLocks noGrp="1"/>
          </p:cNvGraphicFramePr>
          <p:nvPr>
            <p:ph type="tbl" sz="quarter" idx="10"/>
            <p:extLst>
              <p:ext uri="{D42A27DB-BD31-4B8C-83A1-F6EECF244321}">
                <p14:modId xmlns:p14="http://schemas.microsoft.com/office/powerpoint/2010/main" val="2203054767"/>
              </p:ext>
            </p:extLst>
          </p:nvPr>
        </p:nvGraphicFramePr>
        <p:xfrm>
          <a:off x="1974780" y="2377440"/>
          <a:ext cx="8242439" cy="2103120"/>
        </p:xfrm>
        <a:graphic>
          <a:graphicData uri="http://schemas.openxmlformats.org/drawingml/2006/table">
            <a:tbl>
              <a:tblPr firstRow="1" bandRow="1">
                <a:tableStyleId>{5C22544A-7EE6-4342-B048-85BDC9FD1C3A}</a:tableStyleId>
              </a:tblPr>
              <a:tblGrid>
                <a:gridCol w="2278960">
                  <a:extLst>
                    <a:ext uri="{9D8B030D-6E8A-4147-A177-3AD203B41FA5}">
                      <a16:colId xmlns:a16="http://schemas.microsoft.com/office/drawing/2014/main" val="3532458289"/>
                    </a:ext>
                  </a:extLst>
                </a:gridCol>
                <a:gridCol w="2512613">
                  <a:extLst>
                    <a:ext uri="{9D8B030D-6E8A-4147-A177-3AD203B41FA5}">
                      <a16:colId xmlns:a16="http://schemas.microsoft.com/office/drawing/2014/main" val="2564591482"/>
                    </a:ext>
                  </a:extLst>
                </a:gridCol>
                <a:gridCol w="3450866">
                  <a:extLst>
                    <a:ext uri="{9D8B030D-6E8A-4147-A177-3AD203B41FA5}">
                      <a16:colId xmlns:a16="http://schemas.microsoft.com/office/drawing/2014/main" val="2293618107"/>
                    </a:ext>
                  </a:extLst>
                </a:gridCol>
              </a:tblGrid>
              <a:tr h="330476">
                <a:tc>
                  <a:txBody>
                    <a:bodyPr/>
                    <a:lstStyle/>
                    <a:p>
                      <a:pPr algn="ctr"/>
                      <a:r>
                        <a:rPr lang="en-US" dirty="0">
                          <a:latin typeface="Arial" panose="020B0604020202020204" pitchFamily="34" charset="0"/>
                          <a:cs typeface="Arial" panose="020B0604020202020204" pitchFamily="34" charset="0"/>
                        </a:rPr>
                        <a:t>Race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 Population 2015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Estimated % 2065</a:t>
                      </a:r>
                    </a:p>
                  </a:txBody>
                  <a:tcPr/>
                </a:tc>
                <a:extLst>
                  <a:ext uri="{0D108BD9-81ED-4DB2-BD59-A6C34878D82A}">
                    <a16:rowId xmlns:a16="http://schemas.microsoft.com/office/drawing/2014/main" val="929213733"/>
                  </a:ext>
                </a:extLst>
              </a:tr>
              <a:tr h="3463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6298"/>
                          </a:solidFill>
                          <a:latin typeface="Arial" panose="020B0604020202020204" pitchFamily="34" charset="0"/>
                          <a:ea typeface="Arial" charset="0"/>
                          <a:cs typeface="Arial" panose="020B0604020202020204" pitchFamily="34" charset="0"/>
                        </a:rPr>
                        <a:t>White</a:t>
                      </a:r>
                      <a:endParaRPr lang="en-US" b="0" i="0" dirty="0">
                        <a:solidFill>
                          <a:srgbClr val="006298"/>
                        </a:solidFill>
                        <a:latin typeface="Arial" panose="020B0604020202020204" pitchFamily="34" charset="0"/>
                        <a:ea typeface="Arial" charset="0"/>
                        <a:cs typeface="Arial" panose="020B0604020202020204" pitchFamily="34" charset="0"/>
                      </a:endParaRPr>
                    </a:p>
                  </a:txBody>
                  <a:tcPr/>
                </a:tc>
                <a:tc>
                  <a:txBody>
                    <a:bodyPr/>
                    <a:lstStyle/>
                    <a:p>
                      <a:r>
                        <a:rPr lang="en-US" dirty="0">
                          <a:solidFill>
                            <a:srgbClr val="006298"/>
                          </a:solidFill>
                          <a:latin typeface="Arial" panose="020B0604020202020204" pitchFamily="34" charset="0"/>
                          <a:cs typeface="Arial" panose="020B0604020202020204" pitchFamily="34" charset="0"/>
                        </a:rPr>
                        <a:t>62</a:t>
                      </a:r>
                    </a:p>
                  </a:txBody>
                  <a:tcPr/>
                </a:tc>
                <a:tc>
                  <a:txBody>
                    <a:bodyPr/>
                    <a:lstStyle/>
                    <a:p>
                      <a:r>
                        <a:rPr lang="en-US" dirty="0">
                          <a:solidFill>
                            <a:srgbClr val="006298"/>
                          </a:solidFill>
                          <a:latin typeface="Arial" panose="020B0604020202020204" pitchFamily="34" charset="0"/>
                          <a:cs typeface="Arial" panose="020B0604020202020204" pitchFamily="34" charset="0"/>
                        </a:rPr>
                        <a:t>46</a:t>
                      </a:r>
                    </a:p>
                  </a:txBody>
                  <a:tcPr/>
                </a:tc>
                <a:extLst>
                  <a:ext uri="{0D108BD9-81ED-4DB2-BD59-A6C34878D82A}">
                    <a16:rowId xmlns:a16="http://schemas.microsoft.com/office/drawing/2014/main" val="2017040155"/>
                  </a:ext>
                </a:extLst>
              </a:tr>
              <a:tr h="322525">
                <a:tc>
                  <a:txBody>
                    <a:bodyPr/>
                    <a:lstStyle/>
                    <a:p>
                      <a:r>
                        <a:rPr lang="en-US" dirty="0">
                          <a:solidFill>
                            <a:srgbClr val="006298"/>
                          </a:solidFill>
                          <a:latin typeface="Arial" panose="020B0604020202020204" pitchFamily="34" charset="0"/>
                          <a:cs typeface="Arial" panose="020B0604020202020204" pitchFamily="34" charset="0"/>
                        </a:rPr>
                        <a:t>Hispanic</a:t>
                      </a:r>
                    </a:p>
                  </a:txBody>
                  <a:tcPr/>
                </a:tc>
                <a:tc>
                  <a:txBody>
                    <a:bodyPr/>
                    <a:lstStyle/>
                    <a:p>
                      <a:r>
                        <a:rPr lang="en-US" dirty="0">
                          <a:solidFill>
                            <a:srgbClr val="006298"/>
                          </a:solidFill>
                          <a:latin typeface="Arial" panose="020B0604020202020204" pitchFamily="34" charset="0"/>
                          <a:cs typeface="Arial" panose="020B0604020202020204" pitchFamily="34" charset="0"/>
                        </a:rPr>
                        <a:t>18</a:t>
                      </a:r>
                    </a:p>
                  </a:txBody>
                  <a:tcPr/>
                </a:tc>
                <a:tc>
                  <a:txBody>
                    <a:bodyPr/>
                    <a:lstStyle/>
                    <a:p>
                      <a:r>
                        <a:rPr lang="en-US" dirty="0">
                          <a:solidFill>
                            <a:srgbClr val="006298"/>
                          </a:solidFill>
                          <a:latin typeface="Arial" panose="020B0604020202020204" pitchFamily="34" charset="0"/>
                          <a:cs typeface="Arial" panose="020B0604020202020204" pitchFamily="34" charset="0"/>
                        </a:rPr>
                        <a:t>24</a:t>
                      </a:r>
                    </a:p>
                  </a:txBody>
                  <a:tcPr/>
                </a:tc>
                <a:extLst>
                  <a:ext uri="{0D108BD9-81ED-4DB2-BD59-A6C34878D82A}">
                    <a16:rowId xmlns:a16="http://schemas.microsoft.com/office/drawing/2014/main" val="3373640361"/>
                  </a:ext>
                </a:extLst>
              </a:tr>
              <a:tr h="584918">
                <a:tc>
                  <a:txBody>
                    <a:bodyPr/>
                    <a:lstStyle/>
                    <a:p>
                      <a:r>
                        <a:rPr lang="en-US" dirty="0">
                          <a:solidFill>
                            <a:srgbClr val="006298"/>
                          </a:solidFill>
                          <a:latin typeface="Arial" panose="020B0604020202020204" pitchFamily="34" charset="0"/>
                          <a:cs typeface="Arial" panose="020B0604020202020204" pitchFamily="34" charset="0"/>
                        </a:rPr>
                        <a:t>Black or African American</a:t>
                      </a:r>
                    </a:p>
                  </a:txBody>
                  <a:tcPr/>
                </a:tc>
                <a:tc>
                  <a:txBody>
                    <a:bodyPr/>
                    <a:lstStyle/>
                    <a:p>
                      <a:r>
                        <a:rPr lang="en-US" dirty="0">
                          <a:solidFill>
                            <a:srgbClr val="006298"/>
                          </a:solidFill>
                          <a:latin typeface="Arial" panose="020B0604020202020204" pitchFamily="34" charset="0"/>
                          <a:cs typeface="Arial" panose="020B0604020202020204" pitchFamily="34" charset="0"/>
                        </a:rPr>
                        <a:t>12</a:t>
                      </a:r>
                    </a:p>
                  </a:txBody>
                  <a:tcPr/>
                </a:tc>
                <a:tc>
                  <a:txBody>
                    <a:bodyPr/>
                    <a:lstStyle/>
                    <a:p>
                      <a:r>
                        <a:rPr lang="en-US" dirty="0">
                          <a:solidFill>
                            <a:srgbClr val="006298"/>
                          </a:solidFill>
                          <a:latin typeface="Arial" panose="020B0604020202020204" pitchFamily="34" charset="0"/>
                          <a:cs typeface="Arial" panose="020B0604020202020204" pitchFamily="34" charset="0"/>
                        </a:rPr>
                        <a:t>13</a:t>
                      </a:r>
                    </a:p>
                  </a:txBody>
                  <a:tcPr/>
                </a:tc>
                <a:extLst>
                  <a:ext uri="{0D108BD9-81ED-4DB2-BD59-A6C34878D82A}">
                    <a16:rowId xmlns:a16="http://schemas.microsoft.com/office/drawing/2014/main" val="4053888524"/>
                  </a:ext>
                </a:extLst>
              </a:tr>
              <a:tr h="274320">
                <a:tc>
                  <a:txBody>
                    <a:bodyPr/>
                    <a:lstStyle/>
                    <a:p>
                      <a:r>
                        <a:rPr lang="en-US" dirty="0">
                          <a:solidFill>
                            <a:srgbClr val="006298"/>
                          </a:solidFill>
                          <a:latin typeface="Arial" panose="020B0604020202020204" pitchFamily="34" charset="0"/>
                          <a:cs typeface="Arial" panose="020B0604020202020204" pitchFamily="34" charset="0"/>
                        </a:rPr>
                        <a:t>Asian</a:t>
                      </a:r>
                    </a:p>
                  </a:txBody>
                  <a:tcPr/>
                </a:tc>
                <a:tc>
                  <a:txBody>
                    <a:bodyPr/>
                    <a:lstStyle/>
                    <a:p>
                      <a:r>
                        <a:rPr lang="en-US" dirty="0">
                          <a:solidFill>
                            <a:srgbClr val="006298"/>
                          </a:solidFill>
                          <a:latin typeface="Arial" panose="020B0604020202020204" pitchFamily="34" charset="0"/>
                          <a:cs typeface="Arial" panose="020B0604020202020204" pitchFamily="34" charset="0"/>
                        </a:rPr>
                        <a:t>6</a:t>
                      </a:r>
                    </a:p>
                  </a:txBody>
                  <a:tcPr/>
                </a:tc>
                <a:tc>
                  <a:txBody>
                    <a:bodyPr/>
                    <a:lstStyle/>
                    <a:p>
                      <a:r>
                        <a:rPr lang="en-US" dirty="0">
                          <a:solidFill>
                            <a:srgbClr val="006298"/>
                          </a:solidFill>
                          <a:latin typeface="Arial" panose="020B0604020202020204" pitchFamily="34" charset="0"/>
                          <a:cs typeface="Arial" panose="020B0604020202020204" pitchFamily="34" charset="0"/>
                        </a:rPr>
                        <a:t>14</a:t>
                      </a:r>
                    </a:p>
                  </a:txBody>
                  <a:tcPr/>
                </a:tc>
                <a:extLst>
                  <a:ext uri="{0D108BD9-81ED-4DB2-BD59-A6C34878D82A}">
                    <a16:rowId xmlns:a16="http://schemas.microsoft.com/office/drawing/2014/main" val="1564678547"/>
                  </a:ext>
                </a:extLst>
              </a:tr>
            </a:tbl>
          </a:graphicData>
        </a:graphic>
      </p:graphicFrame>
    </p:spTree>
    <p:extLst>
      <p:ext uri="{BB962C8B-B14F-4D97-AF65-F5344CB8AC3E}">
        <p14:creationId xmlns:p14="http://schemas.microsoft.com/office/powerpoint/2010/main" val="11835711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Cultural Values</a:t>
            </a:r>
          </a:p>
        </p:txBody>
      </p:sp>
      <p:sp>
        <p:nvSpPr>
          <p:cNvPr id="2" name="Text Placeholder 1"/>
          <p:cNvSpPr>
            <a:spLocks noGrp="1"/>
          </p:cNvSpPr>
          <p:nvPr>
            <p:ph type="body" sz="quarter" idx="17"/>
          </p:nvPr>
        </p:nvSpPr>
        <p:spPr/>
        <p:txBody>
          <a:bodyPr/>
          <a:lstStyle/>
          <a:p>
            <a:r>
              <a:rPr lang="en-US" sz="2400" dirty="0"/>
              <a:t>Changes in cultural values dramatically influence people’s needs and desires for products</a:t>
            </a:r>
          </a:p>
          <a:p>
            <a:pPr lvl="1"/>
            <a:r>
              <a:rPr lang="en-US" dirty="0"/>
              <a:t>Health, nutrition, and exercise are growing in importance (sales of organic foods, herbs and herbal remedies, vitamins, and dietary supplements have escalated)</a:t>
            </a:r>
          </a:p>
          <a:p>
            <a:pPr lvl="1"/>
            <a:r>
              <a:rPr lang="en-US" dirty="0"/>
              <a:t>Values regarding the permanence of marriage are changing</a:t>
            </a:r>
          </a:p>
          <a:p>
            <a:pPr lvl="1"/>
            <a:r>
              <a:rPr lang="en-US" dirty="0"/>
              <a:t>Children continue to be very important</a:t>
            </a:r>
          </a:p>
          <a:p>
            <a:pPr lvl="1"/>
            <a:r>
              <a:rPr lang="en-US" dirty="0"/>
              <a:t>The trend toward eat-out and take-out meals</a:t>
            </a:r>
          </a:p>
          <a:p>
            <a:pPr lvl="1"/>
            <a:r>
              <a:rPr lang="en-US" dirty="0"/>
              <a:t>Green marketing helps establish long-term consumer relationships by maintaining, supporting, and enhancing the natural environment</a:t>
            </a:r>
          </a:p>
          <a:p>
            <a:endParaRPr lang="en-US" dirty="0"/>
          </a:p>
        </p:txBody>
      </p:sp>
    </p:spTree>
    <p:extLst>
      <p:ext uri="{BB962C8B-B14F-4D97-AF65-F5344CB8AC3E}">
        <p14:creationId xmlns:p14="http://schemas.microsoft.com/office/powerpoint/2010/main" val="33939671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74788-79EB-4A13-84EE-9896CBFE96D7}"/>
              </a:ext>
            </a:extLst>
          </p:cNvPr>
          <p:cNvSpPr>
            <a:spLocks noGrp="1"/>
          </p:cNvSpPr>
          <p:nvPr>
            <p:ph type="title"/>
          </p:nvPr>
        </p:nvSpPr>
        <p:spPr/>
        <p:txBody>
          <a:bodyPr/>
          <a:lstStyle/>
          <a:p>
            <a:r>
              <a:rPr lang="en-US" dirty="0"/>
              <a:t>Consumerism</a:t>
            </a:r>
          </a:p>
        </p:txBody>
      </p:sp>
      <p:sp>
        <p:nvSpPr>
          <p:cNvPr id="3" name="Text Placeholder 2">
            <a:extLst>
              <a:ext uri="{FF2B5EF4-FFF2-40B4-BE49-F238E27FC236}">
                <a16:creationId xmlns:a16="http://schemas.microsoft.com/office/drawing/2014/main" id="{FACEC330-BBC9-459C-967D-FF63D083B986}"/>
              </a:ext>
            </a:extLst>
          </p:cNvPr>
          <p:cNvSpPr>
            <a:spLocks noGrp="1"/>
          </p:cNvSpPr>
          <p:nvPr>
            <p:ph type="body" sz="quarter" idx="17"/>
          </p:nvPr>
        </p:nvSpPr>
        <p:spPr/>
        <p:txBody>
          <a:bodyPr/>
          <a:lstStyle/>
          <a:p>
            <a:r>
              <a:rPr lang="en-US" b="1" dirty="0">
                <a:solidFill>
                  <a:srgbClr val="3083C5"/>
                </a:solidFill>
              </a:rPr>
              <a:t>Consumerism</a:t>
            </a:r>
            <a:r>
              <a:rPr lang="en-US" dirty="0"/>
              <a:t> – Organized efforts by individuals, groups, and organizations to protect consumers’ rights</a:t>
            </a:r>
          </a:p>
          <a:p>
            <a:r>
              <a:rPr lang="en-US" dirty="0"/>
              <a:t>The movement’s major forces are:</a:t>
            </a:r>
          </a:p>
          <a:p>
            <a:pPr lvl="1"/>
            <a:r>
              <a:rPr lang="en-US" dirty="0"/>
              <a:t>Individual consumer advocates</a:t>
            </a:r>
          </a:p>
          <a:p>
            <a:pPr lvl="1"/>
            <a:r>
              <a:rPr lang="en-US" dirty="0"/>
              <a:t>Consumer organizations and other interest groups</a:t>
            </a:r>
          </a:p>
          <a:p>
            <a:pPr lvl="1"/>
            <a:r>
              <a:rPr lang="en-US" dirty="0"/>
              <a:t>Consumer education</a:t>
            </a:r>
          </a:p>
          <a:p>
            <a:pPr lvl="1"/>
            <a:r>
              <a:rPr lang="en-US" dirty="0"/>
              <a:t>Consumer laws</a:t>
            </a:r>
          </a:p>
          <a:p>
            <a:r>
              <a:rPr lang="en-US" dirty="0"/>
              <a:t>To achieve their objectives, consumers and their advocates:</a:t>
            </a:r>
          </a:p>
          <a:p>
            <a:pPr lvl="1"/>
            <a:r>
              <a:rPr lang="en-US" dirty="0"/>
              <a:t>Write letters or send e-mails to companies</a:t>
            </a:r>
          </a:p>
          <a:p>
            <a:pPr lvl="1"/>
            <a:r>
              <a:rPr lang="en-US" dirty="0"/>
              <a:t>Post on social media sites</a:t>
            </a:r>
          </a:p>
          <a:p>
            <a:pPr lvl="1"/>
            <a:r>
              <a:rPr lang="en-US" dirty="0"/>
              <a:t>Lobby government agencies</a:t>
            </a:r>
          </a:p>
          <a:p>
            <a:pPr lvl="1"/>
            <a:r>
              <a:rPr lang="en-US" dirty="0"/>
              <a:t>Broadcast public service announcements</a:t>
            </a:r>
          </a:p>
          <a:p>
            <a:pPr lvl="1"/>
            <a:r>
              <a:rPr lang="en-US" dirty="0"/>
              <a:t>Boycott companies whose activities they deem irresponsible</a:t>
            </a:r>
          </a:p>
          <a:p>
            <a:pPr lvl="1"/>
            <a:endParaRPr lang="en-US" dirty="0"/>
          </a:p>
        </p:txBody>
      </p:sp>
    </p:spTree>
    <p:extLst>
      <p:ext uri="{BB962C8B-B14F-4D97-AF65-F5344CB8AC3E}">
        <p14:creationId xmlns:p14="http://schemas.microsoft.com/office/powerpoint/2010/main" val="3564564643"/>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Presentation1" id="{276F6C23-6457-4163-906F-9FD71B1D340C}" vid="{9A4A37B5-06EA-4573-8274-FD94E47E4E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4" ma:contentTypeDescription="Create a new document." ma:contentTypeScope="" ma:versionID="13cd67f17b090a1b391f7245edbc7355">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dda832b008c2b82ba52d3e557a65e74e"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9BA192-EF86-48DF-982C-2C526A268392}">
  <ds:schemaRefs>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d5280b9f-0d25-4ffb-96bc-3c5ae659ff52"/>
    <ds:schemaRef ds:uri="105ced8a-af0e-4ad8-9238-2f7ff36232f4"/>
    <ds:schemaRef ds:uri="105CED8A-AF0E-4AD8-9238-2F7FF36232F4"/>
    <ds:schemaRef ds:uri="http://www.w3.org/XML/1998/namespace"/>
    <ds:schemaRef ds:uri="http://purl.org/dc/dcmitype/"/>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67F4A317-DC40-4ADB-B96B-289F02BB68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175</TotalTime>
  <Words>3120</Words>
  <Application>Microsoft Office PowerPoint</Application>
  <PresentationFormat>Widescreen</PresentationFormat>
  <Paragraphs>348</Paragraphs>
  <Slides>39</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Arial</vt:lpstr>
      <vt:lpstr>Calibri</vt:lpstr>
      <vt:lpstr>Helvetica</vt:lpstr>
      <vt:lpstr>LucidaGrande</vt:lpstr>
      <vt:lpstr>Open Sans</vt:lpstr>
      <vt:lpstr>Summer Font</vt:lpstr>
      <vt:lpstr>Office Theme</vt:lpstr>
      <vt:lpstr>The Marketing Environment  </vt:lpstr>
      <vt:lpstr>Learning Objectives</vt:lpstr>
      <vt:lpstr>Environmental Forces</vt:lpstr>
      <vt:lpstr>Environmental Scanning and Analysis</vt:lpstr>
      <vt:lpstr>Responding to Environmental Forces</vt:lpstr>
      <vt:lpstr>Competitive Forces</vt:lpstr>
      <vt:lpstr>Types of Competitors (slide 1 of 2)</vt:lpstr>
      <vt:lpstr>Types of Competitive Structures</vt:lpstr>
      <vt:lpstr>Table 3.1 – Selected Characteristics of Competitive Structures</vt:lpstr>
      <vt:lpstr>Monitoring Competition</vt:lpstr>
      <vt:lpstr>Economic Conditions</vt:lpstr>
      <vt:lpstr>Buying Power (slide 1 of 2)</vt:lpstr>
      <vt:lpstr>Buying Power (slide 2 of 2)</vt:lpstr>
      <vt:lpstr>Willingness to Spend</vt:lpstr>
      <vt:lpstr>Figure 3.1 – National Customer Satisfaction Index</vt:lpstr>
      <vt:lpstr>Political Forces</vt:lpstr>
      <vt:lpstr>Legal and Regulatory Forces</vt:lpstr>
      <vt:lpstr>Table 3.2 – Major Federal Laws That Affect Marketing Decisions (slide 1 of 5)</vt:lpstr>
      <vt:lpstr>Table 3.2 – Major Federal Laws That Affect Marketing Decisions (slide 2 of 5)</vt:lpstr>
      <vt:lpstr>Table 3.2 – Major Federal Laws That Affect Marketing Decisions (slide 3 of 5)</vt:lpstr>
      <vt:lpstr>Table 3.2 – Major Federal Laws That Affect Marketing Decisions (slide 4 of 5)</vt:lpstr>
      <vt:lpstr>Table 3.2 – Major Federal Laws That Affect Marketing Decisions (slide 5 of 5)</vt:lpstr>
      <vt:lpstr>Procompetitive Legislation</vt:lpstr>
      <vt:lpstr>Consumer Protection Legislation</vt:lpstr>
      <vt:lpstr>Encouraging Compliance with Laws  and Regulations</vt:lpstr>
      <vt:lpstr>Regulatory Agencies</vt:lpstr>
      <vt:lpstr>Federal Trade Commission (FTC)</vt:lpstr>
      <vt:lpstr>Figure 3.2 – Federal Trade Commission Enforcement Tools</vt:lpstr>
      <vt:lpstr>Self-Regulatory Forces</vt:lpstr>
      <vt:lpstr>Table 3.4 Self-Regulatory Issues in Marketing</vt:lpstr>
      <vt:lpstr>Technological Forces</vt:lpstr>
      <vt:lpstr>Impact of Technology (slide 1 of 2)</vt:lpstr>
      <vt:lpstr>Impact of Technology (slide 2 of 2)</vt:lpstr>
      <vt:lpstr>Adoption and Use of Technology</vt:lpstr>
      <vt:lpstr>Sociocultural Forces</vt:lpstr>
      <vt:lpstr>Demographic and Diversity Characteristics</vt:lpstr>
      <vt:lpstr>Table 3.5 The Multicultural Nature of the U.S. Population</vt:lpstr>
      <vt:lpstr>Cultural Values</vt:lpstr>
      <vt:lpstr>Consumerism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Triola, Courtney A</dc:creator>
  <cp:lastModifiedBy>Janneck, Allie K</cp:lastModifiedBy>
  <cp:revision>24</cp:revision>
  <cp:lastPrinted>2016-10-03T15:29:39Z</cp:lastPrinted>
  <dcterms:created xsi:type="dcterms:W3CDTF">2017-12-08T21:17:47Z</dcterms:created>
  <dcterms:modified xsi:type="dcterms:W3CDTF">2018-11-20T18:02:23Z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